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22_AD0E7600.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50" r:id="rId5"/>
  </p:sldMasterIdLst>
  <p:notesMasterIdLst>
    <p:notesMasterId r:id="rId13"/>
  </p:notesMasterIdLst>
  <p:sldIdLst>
    <p:sldId id="256" r:id="rId6"/>
    <p:sldId id="289" r:id="rId7"/>
    <p:sldId id="283" r:id="rId8"/>
    <p:sldId id="290" r:id="rId9"/>
    <p:sldId id="287" r:id="rId10"/>
    <p:sldId id="286" r:id="rId11"/>
    <p:sldId id="28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5w60koJx1VxEbSLelmA2iIi7J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AA6EDA-A408-C69E-F7BA-D28A285919FF}" name="Melanie Buckley" initials="MB" userId="S::B5653648@virginmedia.co.uk::2b38bdcb-8a83-42f2-b076-a969110f74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3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017E97-5433-4873-98EB-1678C7EEDCE7}" v="1" dt="2024-02-16T10:42:30.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25" Type="http://schemas.openxmlformats.org/officeDocument/2006/relationships/viewProps" Target="viewProps.xml"/><Relationship Id="rId2" Type="http://schemas.openxmlformats.org/officeDocument/2006/relationships/customXml" Target="../customXml/item2.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23" Type="http://customschemas.google.com/relationships/presentationmetadata" Target="metadata"/><Relationship Id="rId28" Type="http://schemas.microsoft.com/office/2015/10/relationships/revisionInfo" Target="revisionInfo.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27" Type="http://schemas.openxmlformats.org/officeDocument/2006/relationships/tableStyles" Target="tableStyles.xml"/></Relationships>
</file>

<file path=ppt/comments/modernComment_122_AD0E7600.xml><?xml version="1.0" encoding="utf-8"?>
<p188:cmLst xmlns:a="http://schemas.openxmlformats.org/drawingml/2006/main" xmlns:r="http://schemas.openxmlformats.org/officeDocument/2006/relationships" xmlns:p188="http://schemas.microsoft.com/office/powerpoint/2018/8/main">
  <p188:cm id="{5BFC2820-2D6E-4376-BEA6-E271373E3CA5}" authorId="{02AA6EDA-A408-C69E-F7BA-D28A285919FF}" created="2024-02-01T14:10:22.029">
    <ac:txMkLst xmlns:ac="http://schemas.microsoft.com/office/drawing/2013/main/command">
      <pc:docMk xmlns:pc="http://schemas.microsoft.com/office/powerpoint/2013/main/command"/>
      <pc:sldMk xmlns:pc="http://schemas.microsoft.com/office/powerpoint/2013/main/command" cId="2903406080" sldId="290"/>
      <ac:graphicFrameMk id="10" creationId="{202226EC-829C-1E3B-7526-D9095C187915}"/>
      <ac:tblMk/>
      <ac:tcMk rowId="3854184271" colId="3074172791"/>
      <ac:txMk cp="799" len="278">
        <ac:context len="1078" hash="277045280"/>
      </ac:txMk>
    </ac:txMkLst>
    <p188:pos x="7891177" y="2238675"/>
    <p188:txBody>
      <a:bodyPr/>
      <a:lstStyle/>
      <a:p>
        <a:r>
          <a:rPr lang="en-GB"/>
          <a:t>New section based on service matching agreed by process group</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640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000" dirty="0"/>
              <a:t>OTS Guidance for matching to be reviewed/assessed for GPLB</a:t>
            </a:r>
          </a:p>
          <a:p>
            <a:r>
              <a:rPr lang="en-GB" sz="1000" dirty="0"/>
              <a:t>Jack to clarify if we can reuse elements of OTS BPGs. </a:t>
            </a:r>
          </a:p>
          <a:p>
            <a:r>
              <a:rPr lang="en-GB" sz="1000" dirty="0"/>
              <a:t>Laura to include examples where negatives are not permitted</a:t>
            </a:r>
          </a:p>
        </p:txBody>
      </p:sp>
    </p:spTree>
    <p:extLst>
      <p:ext uri="{BB962C8B-B14F-4D97-AF65-F5344CB8AC3E}">
        <p14:creationId xmlns:p14="http://schemas.microsoft.com/office/powerpoint/2010/main" val="1130551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535AA-E1A0-58B9-E917-5ACC8F3CF5E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DBC85D-05B6-6EA6-01D3-E00BAC37F1B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A6BF412-59A6-830E-2AF4-AE19BBD47C02}"/>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8826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18466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86894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82574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Google Shape;13;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5" name="Google Shape;1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 name="Google Shape;18;p13"/>
          <p:cNvSpPr/>
          <p:nvPr/>
        </p:nvSpPr>
        <p:spPr>
          <a:xfrm>
            <a:off x="-3810" y="6126480"/>
            <a:ext cx="12192000" cy="754380"/>
          </a:xfrm>
          <a:prstGeom prst="rect">
            <a:avLst/>
          </a:prstGeom>
          <a:solidFill>
            <a:srgbClr val="00092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b="1" i="0" u="none" strike="noStrike" cap="none">
                <a:solidFill>
                  <a:schemeClr val="dk1"/>
                </a:solidFill>
                <a:latin typeface="Calibri"/>
                <a:ea typeface="Calibri"/>
                <a:cs typeface="Calibri"/>
                <a:sym typeface="Calibri"/>
              </a:rPr>
              <a:t>   				</a:t>
            </a:r>
            <a:r>
              <a:rPr lang="en-US" sz="2000" b="0" i="0" u="none" strike="noStrike" cap="none">
                <a:solidFill>
                  <a:schemeClr val="dk1"/>
                </a:solidFill>
                <a:latin typeface="Calibri"/>
                <a:ea typeface="Calibri"/>
                <a:cs typeface="Calibri"/>
                <a:sym typeface="Calibri"/>
              </a:rPr>
              <a:t>Gaining Provider Led Business Steering Group</a:t>
            </a:r>
            <a:endParaRPr sz="2000" b="0" i="0" u="none" strike="noStrike" cap="none">
              <a:solidFill>
                <a:schemeClr val="dk1"/>
              </a:solidFill>
              <a:latin typeface="Calibri"/>
              <a:ea typeface="Calibri"/>
              <a:cs typeface="Calibri"/>
              <a:sym typeface="Calibri"/>
            </a:endParaRPr>
          </a:p>
        </p:txBody>
      </p:sp>
      <p:sp>
        <p:nvSpPr>
          <p:cNvPr id="19" name="Google Shape;19;p13"/>
          <p:cNvSpPr txBox="1"/>
          <p:nvPr/>
        </p:nvSpPr>
        <p:spPr>
          <a:xfrm>
            <a:off x="9595485" y="6367621"/>
            <a:ext cx="2743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dirty="0">
                <a:solidFill>
                  <a:schemeClr val="tx1"/>
                </a:solidFill>
                <a:latin typeface="Calibri"/>
                <a:ea typeface="Calibri"/>
                <a:cs typeface="Calibri"/>
                <a:sym typeface="Calibri"/>
              </a:rPr>
              <a:t>01/11/2022</a:t>
            </a:r>
            <a:endParaRPr sz="1200" b="0" i="0" u="none" strike="noStrike" cap="none" dirty="0">
              <a:solidFill>
                <a:schemeClr val="tx1"/>
              </a:solidFill>
              <a:latin typeface="Calibri"/>
              <a:ea typeface="Calibri"/>
              <a:cs typeface="Calibri"/>
              <a:sym typeface="Calibri"/>
            </a:endParaRPr>
          </a:p>
        </p:txBody>
      </p:sp>
      <p:sp>
        <p:nvSpPr>
          <p:cNvPr id="20" name="Google Shape;20;p13"/>
          <p:cNvSpPr txBox="1"/>
          <p:nvPr/>
        </p:nvSpPr>
        <p:spPr>
          <a:xfrm>
            <a:off x="10847070" y="6390322"/>
            <a:ext cx="80772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cxnSp>
        <p:nvCxnSpPr>
          <p:cNvPr id="21" name="Google Shape;21;p13"/>
          <p:cNvCxnSpPr/>
          <p:nvPr/>
        </p:nvCxnSpPr>
        <p:spPr>
          <a:xfrm>
            <a:off x="0" y="6123007"/>
            <a:ext cx="12195810" cy="0"/>
          </a:xfrm>
          <a:prstGeom prst="straightConnector1">
            <a:avLst/>
          </a:prstGeom>
          <a:noFill/>
          <a:ln w="25400" cap="flat" cmpd="sng">
            <a:solidFill>
              <a:schemeClr val="accent1"/>
            </a:solidFill>
            <a:prstDash val="solid"/>
            <a:miter lim="800000"/>
            <a:headEnd type="none" w="sm" len="sm"/>
            <a:tailEnd type="none" w="sm" len="sm"/>
          </a:ln>
        </p:spPr>
      </p:cxnSp>
      <p:pic>
        <p:nvPicPr>
          <p:cNvPr id="22" name="Google Shape;22;p13" descr="Toggle with solid fill"/>
          <p:cNvPicPr preferRelativeResize="0"/>
          <p:nvPr/>
        </p:nvPicPr>
        <p:blipFill rotWithShape="1">
          <a:blip r:embed="rId2">
            <a:alphaModFix/>
          </a:blip>
          <a:srcRect/>
          <a:stretch/>
        </p:blipFill>
        <p:spPr>
          <a:xfrm>
            <a:off x="358816" y="4857499"/>
            <a:ext cx="2054564" cy="2054564"/>
          </a:xfrm>
          <a:prstGeom prst="rect">
            <a:avLst/>
          </a:prstGeom>
          <a:noFill/>
          <a:ln>
            <a:noFill/>
          </a:ln>
        </p:spPr>
      </p:pic>
      <p:pic>
        <p:nvPicPr>
          <p:cNvPr id="23" name="Google Shape;23;p13"/>
          <p:cNvPicPr preferRelativeResize="0"/>
          <p:nvPr/>
        </p:nvPicPr>
        <p:blipFill rotWithShape="1">
          <a:blip r:embed="rId3">
            <a:alphaModFix/>
          </a:blip>
          <a:srcRect l="7705" b="28822"/>
          <a:stretch/>
        </p:blipFill>
        <p:spPr>
          <a:xfrm>
            <a:off x="-1" y="4673389"/>
            <a:ext cx="2913322" cy="2204379"/>
          </a:xfrm>
          <a:prstGeom prst="rect">
            <a:avLst/>
          </a:prstGeom>
          <a:noFill/>
          <a:ln>
            <a:noFill/>
          </a:ln>
        </p:spPr>
      </p:pic>
      <p:pic>
        <p:nvPicPr>
          <p:cNvPr id="24" name="Google Shape;24;p13" descr="Toggle with solid fill"/>
          <p:cNvPicPr preferRelativeResize="0"/>
          <p:nvPr/>
        </p:nvPicPr>
        <p:blipFill rotWithShape="1">
          <a:blip r:embed="rId2">
            <a:alphaModFix/>
          </a:blip>
          <a:srcRect/>
          <a:stretch/>
        </p:blipFill>
        <p:spPr>
          <a:xfrm>
            <a:off x="453092" y="5217907"/>
            <a:ext cx="1810199" cy="181019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6"/>
        <p:cNvGrpSpPr/>
        <p:nvPr/>
      </p:nvGrpSpPr>
      <p:grpSpPr>
        <a:xfrm>
          <a:off x="0" y="0"/>
          <a:ext cx="0" cy="0"/>
          <a:chOff x="0" y="0"/>
          <a:chExt cx="0" cy="0"/>
        </a:xfrm>
      </p:grpSpPr>
      <p:sp>
        <p:nvSpPr>
          <p:cNvPr id="97" name="Google Shape;97;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2"/>
        <p:cNvGrpSpPr/>
        <p:nvPr/>
      </p:nvGrpSpPr>
      <p:grpSpPr>
        <a:xfrm>
          <a:off x="0" y="0"/>
          <a:ext cx="0" cy="0"/>
          <a:chOff x="0" y="0"/>
          <a:chExt cx="0" cy="0"/>
        </a:xfrm>
      </p:grpSpPr>
      <p:sp>
        <p:nvSpPr>
          <p:cNvPr id="103" name="Google Shape;103;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5" name="Google Shape;10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32"/>
        <p:cNvGrpSpPr/>
        <p:nvPr/>
      </p:nvGrpSpPr>
      <p:grpSpPr>
        <a:xfrm>
          <a:off x="0" y="0"/>
          <a:ext cx="0" cy="0"/>
          <a:chOff x="0" y="0"/>
          <a:chExt cx="0" cy="0"/>
        </a:xfrm>
      </p:grpSpPr>
      <p:sp>
        <p:nvSpPr>
          <p:cNvPr id="33" name="Google Shape;33;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5" name="Google Shape;3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12"/>
          <p:cNvSpPr/>
          <p:nvPr/>
        </p:nvSpPr>
        <p:spPr>
          <a:xfrm>
            <a:off x="-11431" y="6103620"/>
            <a:ext cx="12192000" cy="754380"/>
          </a:xfrm>
          <a:prstGeom prst="rect">
            <a:avLst/>
          </a:prstGeom>
          <a:solidFill>
            <a:srgbClr val="00092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b="1" dirty="0">
                <a:solidFill>
                  <a:schemeClr val="lt1"/>
                </a:solidFill>
                <a:latin typeface="Calibri"/>
                <a:ea typeface="Calibri"/>
                <a:cs typeface="Calibri"/>
                <a:sym typeface="Calibri"/>
              </a:rPr>
              <a:t>   				</a:t>
            </a:r>
            <a:r>
              <a:rPr lang="en-US" sz="2000" b="0" dirty="0">
                <a:solidFill>
                  <a:srgbClr val="D8D8D8"/>
                </a:solidFill>
                <a:latin typeface="Calibri"/>
                <a:ea typeface="Calibri"/>
                <a:cs typeface="Calibri"/>
                <a:sym typeface="Calibri"/>
              </a:rPr>
              <a:t>Gaining Provider Led Business Steering Group</a:t>
            </a:r>
            <a:endParaRPr sz="2000" b="0" dirty="0">
              <a:solidFill>
                <a:srgbClr val="D8D8D8"/>
              </a:solidFill>
              <a:latin typeface="Calibri"/>
              <a:ea typeface="Calibri"/>
              <a:cs typeface="Calibri"/>
              <a:sym typeface="Calibri"/>
            </a:endParaRPr>
          </a:p>
        </p:txBody>
      </p:sp>
      <p:sp>
        <p:nvSpPr>
          <p:cNvPr id="39" name="Google Shape;39;p12"/>
          <p:cNvSpPr txBox="1"/>
          <p:nvPr/>
        </p:nvSpPr>
        <p:spPr>
          <a:xfrm>
            <a:off x="9595485" y="6367622"/>
            <a:ext cx="2496879" cy="3433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u="none" dirty="0">
                <a:solidFill>
                  <a:srgbClr val="BFBFBF"/>
                </a:solidFill>
                <a:latin typeface="Calibri"/>
                <a:ea typeface="Calibri"/>
                <a:cs typeface="Calibri"/>
                <a:sym typeface="Calibri"/>
              </a:rPr>
              <a:t>04/04/2023</a:t>
            </a:r>
            <a:endParaRPr sz="1200" b="0" u="none" dirty="0">
              <a:solidFill>
                <a:srgbClr val="BFBFBF"/>
              </a:solidFill>
              <a:latin typeface="Calibri"/>
              <a:ea typeface="Calibri"/>
              <a:cs typeface="Calibri"/>
              <a:sym typeface="Calibri"/>
            </a:endParaRPr>
          </a:p>
        </p:txBody>
      </p:sp>
      <p:sp>
        <p:nvSpPr>
          <p:cNvPr id="40" name="Google Shape;40;p12"/>
          <p:cNvSpPr txBox="1"/>
          <p:nvPr/>
        </p:nvSpPr>
        <p:spPr>
          <a:xfrm>
            <a:off x="10584180" y="6354147"/>
            <a:ext cx="1050984"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u="none">
                <a:solidFill>
                  <a:srgbClr val="BFBFBF"/>
                </a:solidFill>
                <a:latin typeface="Calibri"/>
                <a:ea typeface="Calibri"/>
                <a:cs typeface="Calibri"/>
                <a:sym typeface="Calibri"/>
              </a:rPr>
              <a:t>‹#›</a:t>
            </a:fld>
            <a:endParaRPr sz="1200" b="0" u="none" dirty="0">
              <a:solidFill>
                <a:srgbClr val="BFBFBF"/>
              </a:solidFill>
              <a:latin typeface="Calibri"/>
              <a:ea typeface="Calibri"/>
              <a:cs typeface="Calibri"/>
              <a:sym typeface="Calibri"/>
            </a:endParaRPr>
          </a:p>
        </p:txBody>
      </p:sp>
      <p:cxnSp>
        <p:nvCxnSpPr>
          <p:cNvPr id="41" name="Google Shape;41;p12"/>
          <p:cNvCxnSpPr/>
          <p:nvPr/>
        </p:nvCxnSpPr>
        <p:spPr>
          <a:xfrm>
            <a:off x="0" y="6123007"/>
            <a:ext cx="12195810" cy="0"/>
          </a:xfrm>
          <a:prstGeom prst="straightConnector1">
            <a:avLst/>
          </a:prstGeom>
          <a:noFill/>
          <a:ln w="25400" cap="flat" cmpd="sng">
            <a:solidFill>
              <a:schemeClr val="accent1"/>
            </a:solidFill>
            <a:prstDash val="solid"/>
            <a:miter lim="800000"/>
            <a:headEnd type="none" w="sm" len="sm"/>
            <a:tailEnd type="none" w="sm" len="sm"/>
          </a:ln>
        </p:spPr>
      </p:cxnSp>
      <p:pic>
        <p:nvPicPr>
          <p:cNvPr id="42" name="Google Shape;42;p12" descr="Toggle with solid fill"/>
          <p:cNvPicPr preferRelativeResize="0"/>
          <p:nvPr/>
        </p:nvPicPr>
        <p:blipFill rotWithShape="1">
          <a:blip r:embed="rId2">
            <a:alphaModFix/>
          </a:blip>
          <a:srcRect/>
          <a:stretch/>
        </p:blipFill>
        <p:spPr>
          <a:xfrm>
            <a:off x="358816" y="4857499"/>
            <a:ext cx="2054564" cy="2054564"/>
          </a:xfrm>
          <a:prstGeom prst="rect">
            <a:avLst/>
          </a:prstGeom>
          <a:noFill/>
          <a:ln>
            <a:noFill/>
          </a:ln>
        </p:spPr>
      </p:pic>
      <p:pic>
        <p:nvPicPr>
          <p:cNvPr id="43" name="Google Shape;43;p12"/>
          <p:cNvPicPr preferRelativeResize="0"/>
          <p:nvPr/>
        </p:nvPicPr>
        <p:blipFill rotWithShape="1">
          <a:blip r:embed="rId3">
            <a:alphaModFix/>
          </a:blip>
          <a:srcRect l="7705" b="28822"/>
          <a:stretch/>
        </p:blipFill>
        <p:spPr>
          <a:xfrm>
            <a:off x="-1" y="4707679"/>
            <a:ext cx="2913322" cy="2204379"/>
          </a:xfrm>
          <a:prstGeom prst="rect">
            <a:avLst/>
          </a:prstGeom>
          <a:noFill/>
          <a:ln>
            <a:noFill/>
          </a:ln>
        </p:spPr>
      </p:pic>
      <p:pic>
        <p:nvPicPr>
          <p:cNvPr id="44" name="Google Shape;44;p12" descr="Toggle with solid fill"/>
          <p:cNvPicPr preferRelativeResize="0"/>
          <p:nvPr/>
        </p:nvPicPr>
        <p:blipFill rotWithShape="1">
          <a:blip r:embed="rId2">
            <a:alphaModFix/>
          </a:blip>
          <a:srcRect/>
          <a:stretch/>
        </p:blipFill>
        <p:spPr>
          <a:xfrm>
            <a:off x="453092" y="5217907"/>
            <a:ext cx="1810199" cy="18101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4" name="Google Shape;5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5"/>
          <p:cNvSpPr txBox="1">
            <a:spLocks noGrp="1"/>
          </p:cNvSpPr>
          <p:nvPr>
            <p:ph type="ftr" idx="11"/>
          </p:nvPr>
        </p:nvSpPr>
        <p:spPr>
          <a:xfrm>
            <a:off x="4032250" y="6186487"/>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7"/>
        <p:cNvGrpSpPr/>
        <p:nvPr/>
      </p:nvGrpSpPr>
      <p:grpSpPr>
        <a:xfrm>
          <a:off x="0" y="0"/>
          <a:ext cx="0" cy="0"/>
          <a:chOff x="0" y="0"/>
          <a:chExt cx="0" cy="0"/>
        </a:xfrm>
      </p:grpSpPr>
      <p:sp>
        <p:nvSpPr>
          <p:cNvPr id="58" name="Google Shape;5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9" name="Google Shape;69;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3"/>
        <p:cNvGrpSpPr/>
        <p:nvPr/>
      </p:nvGrpSpPr>
      <p:grpSpPr>
        <a:xfrm>
          <a:off x="0" y="0"/>
          <a:ext cx="0" cy="0"/>
          <a:chOff x="0" y="0"/>
          <a:chExt cx="0" cy="0"/>
        </a:xfrm>
      </p:grpSpPr>
      <p:sp>
        <p:nvSpPr>
          <p:cNvPr id="74" name="Google Shape;7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8"/>
        <p:cNvGrpSpPr/>
        <p:nvPr/>
      </p:nvGrpSpPr>
      <p:grpSpPr>
        <a:xfrm>
          <a:off x="0" y="0"/>
          <a:ext cx="0" cy="0"/>
          <a:chOff x="0" y="0"/>
          <a:chExt cx="0" cy="0"/>
        </a:xfrm>
      </p:grpSpPr>
      <p:sp>
        <p:nvSpPr>
          <p:cNvPr id="79" name="Google Shape;79;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2"/>
        <p:cNvGrpSpPr/>
        <p:nvPr/>
      </p:nvGrpSpPr>
      <p:grpSpPr>
        <a:xfrm>
          <a:off x="0" y="0"/>
          <a:ext cx="0" cy="0"/>
          <a:chOff x="0" y="0"/>
          <a:chExt cx="0" cy="0"/>
        </a:xfrm>
      </p:grpSpPr>
      <p:sp>
        <p:nvSpPr>
          <p:cNvPr id="83" name="Google Shape;83;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5" name="Google Shape;85;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6" name="Google Shape;86;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9"/>
        <p:cNvGrpSpPr/>
        <p:nvPr/>
      </p:nvGrpSpPr>
      <p:grpSpPr>
        <a:xfrm>
          <a:off x="0" y="0"/>
          <a:ext cx="0" cy="0"/>
          <a:chOff x="0" y="0"/>
          <a:chExt cx="0" cy="0"/>
        </a:xfrm>
      </p:grpSpPr>
      <p:sp>
        <p:nvSpPr>
          <p:cNvPr id="90" name="Google Shape;90;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1"/>
          <p:cNvSpPr>
            <a:spLocks noGrp="1"/>
          </p:cNvSpPr>
          <p:nvPr>
            <p:ph type="pic" idx="2"/>
          </p:nvPr>
        </p:nvSpPr>
        <p:spPr>
          <a:xfrm>
            <a:off x="5183188" y="987425"/>
            <a:ext cx="6172200" cy="4873625"/>
          </a:xfrm>
          <a:prstGeom prst="rect">
            <a:avLst/>
          </a:prstGeom>
          <a:noFill/>
          <a:ln>
            <a:noFill/>
          </a:ln>
        </p:spPr>
      </p:sp>
      <p:sp>
        <p:nvSpPr>
          <p:cNvPr id="92" name="Google Shape;92;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3" name="Google Shape;93;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Calibri"/>
                <a:ea typeface="Calibri"/>
                <a:cs typeface="Calibri"/>
                <a:sym typeface="Calibri"/>
              </a:defRPr>
            </a:lvl1pPr>
            <a:lvl2pPr marL="0" marR="0" lvl="1" indent="0" algn="r" rtl="0">
              <a:spcBef>
                <a:spcPts val="0"/>
              </a:spcBef>
              <a:buNone/>
              <a:defRPr sz="1200" b="0" i="0" u="none" strike="noStrike" cap="none">
                <a:solidFill>
                  <a:schemeClr val="lt1"/>
                </a:solidFill>
                <a:latin typeface="Calibri"/>
                <a:ea typeface="Calibri"/>
                <a:cs typeface="Calibri"/>
                <a:sym typeface="Calibri"/>
              </a:defRPr>
            </a:lvl2pPr>
            <a:lvl3pPr marL="0" marR="0" lvl="2" indent="0" algn="r" rtl="0">
              <a:spcBef>
                <a:spcPts val="0"/>
              </a:spcBef>
              <a:buNone/>
              <a:defRPr sz="1200" b="0" i="0" u="none" strike="noStrike" cap="none">
                <a:solidFill>
                  <a:schemeClr val="lt1"/>
                </a:solidFill>
                <a:latin typeface="Calibri"/>
                <a:ea typeface="Calibri"/>
                <a:cs typeface="Calibri"/>
                <a:sym typeface="Calibri"/>
              </a:defRPr>
            </a:lvl3pPr>
            <a:lvl4pPr marL="0" marR="0" lvl="3" indent="0" algn="r" rtl="0">
              <a:spcBef>
                <a:spcPts val="0"/>
              </a:spcBef>
              <a:buNone/>
              <a:defRPr sz="1200" b="0" i="0" u="none" strike="noStrike" cap="none">
                <a:solidFill>
                  <a:schemeClr val="lt1"/>
                </a:solidFill>
                <a:latin typeface="Calibri"/>
                <a:ea typeface="Calibri"/>
                <a:cs typeface="Calibri"/>
                <a:sym typeface="Calibri"/>
              </a:defRPr>
            </a:lvl4pPr>
            <a:lvl5pPr marL="0" marR="0" lvl="4" indent="0" algn="r" rtl="0">
              <a:spcBef>
                <a:spcPts val="0"/>
              </a:spcBef>
              <a:buNone/>
              <a:defRPr sz="1200" b="0" i="0" u="none" strike="noStrike" cap="none">
                <a:solidFill>
                  <a:schemeClr val="lt1"/>
                </a:solidFill>
                <a:latin typeface="Calibri"/>
                <a:ea typeface="Calibri"/>
                <a:cs typeface="Calibri"/>
                <a:sym typeface="Calibri"/>
              </a:defRPr>
            </a:lvl5pPr>
            <a:lvl6pPr marL="0" marR="0" lvl="5" indent="0" algn="r" rtl="0">
              <a:spcBef>
                <a:spcPts val="0"/>
              </a:spcBef>
              <a:buNone/>
              <a:defRPr sz="1200" b="0" i="0" u="none" strike="noStrike" cap="none">
                <a:solidFill>
                  <a:schemeClr val="lt1"/>
                </a:solidFill>
                <a:latin typeface="Calibri"/>
                <a:ea typeface="Calibri"/>
                <a:cs typeface="Calibri"/>
                <a:sym typeface="Calibri"/>
              </a:defRPr>
            </a:lvl6pPr>
            <a:lvl7pPr marL="0" marR="0" lvl="6" indent="0" algn="r" rtl="0">
              <a:spcBef>
                <a:spcPts val="0"/>
              </a:spcBef>
              <a:buNone/>
              <a:defRPr sz="1200" b="0" i="0" u="none" strike="noStrike" cap="none">
                <a:solidFill>
                  <a:schemeClr val="lt1"/>
                </a:solidFill>
                <a:latin typeface="Calibri"/>
                <a:ea typeface="Calibri"/>
                <a:cs typeface="Calibri"/>
                <a:sym typeface="Calibri"/>
              </a:defRPr>
            </a:lvl7pPr>
            <a:lvl8pPr marL="0" marR="0" lvl="7" indent="0" algn="r" rtl="0">
              <a:spcBef>
                <a:spcPts val="0"/>
              </a:spcBef>
              <a:buNone/>
              <a:defRPr sz="1200" b="0" i="0" u="none" strike="noStrike" cap="none">
                <a:solidFill>
                  <a:schemeClr val="lt1"/>
                </a:solidFill>
                <a:latin typeface="Calibri"/>
                <a:ea typeface="Calibri"/>
                <a:cs typeface="Calibri"/>
                <a:sym typeface="Calibri"/>
              </a:defRPr>
            </a:lvl8pPr>
            <a:lvl9pPr marL="0" marR="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
        <p:cNvGrpSpPr/>
        <p:nvPr/>
      </p:nvGrpSpPr>
      <p:grpSpPr>
        <a:xfrm>
          <a:off x="0" y="0"/>
          <a:ext cx="0" cy="0"/>
          <a:chOff x="0" y="0"/>
          <a:chExt cx="0" cy="0"/>
        </a:xfrm>
      </p:grpSpPr>
      <p:sp>
        <p:nvSpPr>
          <p:cNvPr id="26" name="Google Shape;2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Google Shape;2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u="none">
                <a:solidFill>
                  <a:srgbClr val="888888"/>
                </a:solidFill>
                <a:latin typeface="Calibri"/>
                <a:ea typeface="Calibri"/>
                <a:cs typeface="Calibri"/>
                <a:sym typeface="Calibri"/>
              </a:defRPr>
            </a:lvl1pPr>
            <a:lvl2pPr marL="0" marR="0" lvl="1" indent="0" algn="r" rtl="0">
              <a:spcBef>
                <a:spcPts val="0"/>
              </a:spcBef>
              <a:buNone/>
              <a:defRPr sz="1200" b="0" u="none">
                <a:solidFill>
                  <a:srgbClr val="888888"/>
                </a:solidFill>
                <a:latin typeface="Calibri"/>
                <a:ea typeface="Calibri"/>
                <a:cs typeface="Calibri"/>
                <a:sym typeface="Calibri"/>
              </a:defRPr>
            </a:lvl2pPr>
            <a:lvl3pPr marL="0" marR="0" lvl="2" indent="0" algn="r" rtl="0">
              <a:spcBef>
                <a:spcPts val="0"/>
              </a:spcBef>
              <a:buNone/>
              <a:defRPr sz="1200" b="0" u="none">
                <a:solidFill>
                  <a:srgbClr val="888888"/>
                </a:solidFill>
                <a:latin typeface="Calibri"/>
                <a:ea typeface="Calibri"/>
                <a:cs typeface="Calibri"/>
                <a:sym typeface="Calibri"/>
              </a:defRPr>
            </a:lvl3pPr>
            <a:lvl4pPr marL="0" marR="0" lvl="3" indent="0" algn="r" rtl="0">
              <a:spcBef>
                <a:spcPts val="0"/>
              </a:spcBef>
              <a:buNone/>
              <a:defRPr sz="1200" b="0" u="none">
                <a:solidFill>
                  <a:srgbClr val="888888"/>
                </a:solidFill>
                <a:latin typeface="Calibri"/>
                <a:ea typeface="Calibri"/>
                <a:cs typeface="Calibri"/>
                <a:sym typeface="Calibri"/>
              </a:defRPr>
            </a:lvl4pPr>
            <a:lvl5pPr marL="0" marR="0" lvl="4" indent="0" algn="r" rtl="0">
              <a:spcBef>
                <a:spcPts val="0"/>
              </a:spcBef>
              <a:buNone/>
              <a:defRPr sz="1200" b="0" u="none">
                <a:solidFill>
                  <a:srgbClr val="888888"/>
                </a:solidFill>
                <a:latin typeface="Calibri"/>
                <a:ea typeface="Calibri"/>
                <a:cs typeface="Calibri"/>
                <a:sym typeface="Calibri"/>
              </a:defRPr>
            </a:lvl5pPr>
            <a:lvl6pPr marL="0" marR="0" lvl="5" indent="0" algn="r" rtl="0">
              <a:spcBef>
                <a:spcPts val="0"/>
              </a:spcBef>
              <a:buNone/>
              <a:defRPr sz="1200" b="0" u="none">
                <a:solidFill>
                  <a:srgbClr val="888888"/>
                </a:solidFill>
                <a:latin typeface="Calibri"/>
                <a:ea typeface="Calibri"/>
                <a:cs typeface="Calibri"/>
                <a:sym typeface="Calibri"/>
              </a:defRPr>
            </a:lvl6pPr>
            <a:lvl7pPr marL="0" marR="0" lvl="6" indent="0" algn="r" rtl="0">
              <a:spcBef>
                <a:spcPts val="0"/>
              </a:spcBef>
              <a:buNone/>
              <a:defRPr sz="1200" b="0" u="none">
                <a:solidFill>
                  <a:srgbClr val="888888"/>
                </a:solidFill>
                <a:latin typeface="Calibri"/>
                <a:ea typeface="Calibri"/>
                <a:cs typeface="Calibri"/>
                <a:sym typeface="Calibri"/>
              </a:defRPr>
            </a:lvl7pPr>
            <a:lvl8pPr marL="0" marR="0" lvl="7" indent="0" algn="r" rtl="0">
              <a:spcBef>
                <a:spcPts val="0"/>
              </a:spcBef>
              <a:buNone/>
              <a:defRPr sz="1200" b="0" u="none">
                <a:solidFill>
                  <a:srgbClr val="888888"/>
                </a:solidFill>
                <a:latin typeface="Calibri"/>
                <a:ea typeface="Calibri"/>
                <a:cs typeface="Calibri"/>
                <a:sym typeface="Calibri"/>
              </a:defRPr>
            </a:lvl8pPr>
            <a:lvl9pPr marL="0" marR="0" lvl="8" indent="0" algn="r" rtl="0">
              <a:spcBef>
                <a:spcPts val="0"/>
              </a:spcBef>
              <a:buNone/>
              <a:defRPr sz="1200" b="0" u="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22_AD0E7600.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
          <p:cNvSpPr txBox="1">
            <a:spLocks noGrp="1"/>
          </p:cNvSpPr>
          <p:nvPr>
            <p:ph type="ctrTitle"/>
          </p:nvPr>
        </p:nvSpPr>
        <p:spPr>
          <a:xfrm>
            <a:off x="5327296" y="506515"/>
            <a:ext cx="5916438" cy="4461934"/>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Clr>
                <a:schemeClr val="lt1"/>
              </a:buClr>
              <a:buSzPct val="100000"/>
              <a:buFont typeface="Calibri"/>
              <a:buNone/>
            </a:pPr>
            <a:r>
              <a:rPr lang="en-US" sz="2700" b="1" dirty="0"/>
              <a:t>Gaining Provider Led Business Switching Proposal to Industry</a:t>
            </a:r>
            <a:br>
              <a:rPr lang="en-US" sz="2700" b="1" dirty="0"/>
            </a:br>
            <a:br>
              <a:rPr lang="en-US" sz="2700" b="1" dirty="0"/>
            </a:br>
            <a:br>
              <a:rPr lang="en-US" sz="2700" b="1" dirty="0"/>
            </a:br>
            <a:r>
              <a:rPr lang="en-US" sz="2700" b="1" dirty="0"/>
              <a:t>Document Release Approach </a:t>
            </a:r>
            <a:br>
              <a:rPr lang="en-US" sz="2400" b="1" dirty="0"/>
            </a:br>
            <a:br>
              <a:rPr lang="en-US" sz="2400" b="1" dirty="0"/>
            </a:br>
            <a:r>
              <a:rPr lang="en-US" sz="2400" b="1" dirty="0"/>
              <a:t>4</a:t>
            </a:r>
            <a:r>
              <a:rPr lang="en-US" sz="2400" b="1" baseline="30000" dirty="0"/>
              <a:t>th</a:t>
            </a:r>
            <a:r>
              <a:rPr lang="en-US" sz="2400" b="1" dirty="0"/>
              <a:t> April 2023</a:t>
            </a:r>
            <a:br>
              <a:rPr lang="en-US" sz="2400" b="1" dirty="0"/>
            </a:br>
            <a:br>
              <a:rPr lang="en-US" sz="2400" b="1" dirty="0"/>
            </a:br>
            <a:r>
              <a:rPr lang="en-US" sz="1100" b="1" dirty="0"/>
              <a:t>(further edits 01/02/2024)</a:t>
            </a:r>
            <a:endParaRPr sz="1100" dirty="0"/>
          </a:p>
          <a:p>
            <a:pPr marL="0" lvl="0" indent="0" algn="l" rtl="0">
              <a:lnSpc>
                <a:spcPct val="90000"/>
              </a:lnSpc>
              <a:spcBef>
                <a:spcPts val="0"/>
              </a:spcBef>
              <a:spcAft>
                <a:spcPts val="0"/>
              </a:spcAft>
              <a:buClr>
                <a:schemeClr val="lt1"/>
              </a:buClr>
              <a:buSzPct val="100000"/>
              <a:buFont typeface="Calibri"/>
              <a:buNone/>
            </a:pPr>
            <a:endParaRPr sz="2400" dirty="0"/>
          </a:p>
        </p:txBody>
      </p:sp>
      <p:sp>
        <p:nvSpPr>
          <p:cNvPr id="113" name="Google Shape;113;p1"/>
          <p:cNvSpPr/>
          <p:nvPr/>
        </p:nvSpPr>
        <p:spPr>
          <a:xfrm flipH="1">
            <a:off x="3" y="1"/>
            <a:ext cx="4666892" cy="3612937"/>
          </a:xfrm>
          <a:custGeom>
            <a:avLst/>
            <a:gdLst/>
            <a:ahLst/>
            <a:cxnLst/>
            <a:rect l="l" t="t" r="r" b="b"/>
            <a:pathLst>
              <a:path w="4666892" h="3612937" extrusionOk="0">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4" name="Google Shape;114;p1"/>
          <p:cNvSpPr/>
          <p:nvPr/>
        </p:nvSpPr>
        <p:spPr>
          <a:xfrm flipH="1">
            <a:off x="0" y="1"/>
            <a:ext cx="4502173" cy="3448219"/>
          </a:xfrm>
          <a:custGeom>
            <a:avLst/>
            <a:gdLst/>
            <a:ahLst/>
            <a:cxnLst/>
            <a:rect l="l" t="t" r="r" b="b"/>
            <a:pathLst>
              <a:path w="4502173" h="3448219" extrusionOk="0">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15" name="Google Shape;115;p1" descr="Toggle with solid fill"/>
          <p:cNvPicPr preferRelativeResize="0"/>
          <p:nvPr/>
        </p:nvPicPr>
        <p:blipFill rotWithShape="1">
          <a:blip r:embed="rId3">
            <a:alphaModFix/>
          </a:blip>
          <a:srcRect/>
          <a:stretch/>
        </p:blipFill>
        <p:spPr>
          <a:xfrm>
            <a:off x="597072" y="-206482"/>
            <a:ext cx="2826103" cy="2826103"/>
          </a:xfrm>
          <a:prstGeom prst="rect">
            <a:avLst/>
          </a:prstGeom>
          <a:noFill/>
          <a:ln>
            <a:noFill/>
          </a:ln>
        </p:spPr>
      </p:pic>
      <p:sp>
        <p:nvSpPr>
          <p:cNvPr id="116" name="Google Shape;116;p1"/>
          <p:cNvSpPr/>
          <p:nvPr/>
        </p:nvSpPr>
        <p:spPr>
          <a:xfrm flipH="1">
            <a:off x="2" y="3943103"/>
            <a:ext cx="3587263" cy="2939948"/>
          </a:xfrm>
          <a:custGeom>
            <a:avLst/>
            <a:gdLst/>
            <a:ahLst/>
            <a:cxnLst/>
            <a:rect l="l" t="t" r="r" b="b"/>
            <a:pathLst>
              <a:path w="3587263" h="2939948" extrusionOk="0">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7" name="Google Shape;117;p1"/>
          <p:cNvSpPr/>
          <p:nvPr/>
        </p:nvSpPr>
        <p:spPr>
          <a:xfrm flipH="1">
            <a:off x="0" y="4094668"/>
            <a:ext cx="3423175" cy="2775859"/>
          </a:xfrm>
          <a:custGeom>
            <a:avLst/>
            <a:gdLst/>
            <a:ahLst/>
            <a:cxnLst/>
            <a:rect l="l" t="t" r="r" b="b"/>
            <a:pathLst>
              <a:path w="3423175" h="2775859" extrusionOk="0">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18" name="Google Shape;118;p1" descr="Board Of Directors with solid fill"/>
          <p:cNvPicPr preferRelativeResize="0"/>
          <p:nvPr/>
        </p:nvPicPr>
        <p:blipFill rotWithShape="1">
          <a:blip r:embed="rId4">
            <a:alphaModFix/>
          </a:blip>
          <a:srcRect/>
          <a:stretch/>
        </p:blipFill>
        <p:spPr>
          <a:xfrm>
            <a:off x="562430" y="4731276"/>
            <a:ext cx="1920240" cy="1920240"/>
          </a:xfrm>
          <a:prstGeom prst="rect">
            <a:avLst/>
          </a:prstGeom>
          <a:noFill/>
          <a:ln>
            <a:noFill/>
          </a:ln>
        </p:spPr>
      </p:pic>
      <p:sp>
        <p:nvSpPr>
          <p:cNvPr id="120" name="Google Shape;120;p1"/>
          <p:cNvSpPr txBox="1"/>
          <p:nvPr/>
        </p:nvSpPr>
        <p:spPr>
          <a:xfrm>
            <a:off x="3587265" y="6323960"/>
            <a:ext cx="5785931" cy="504000"/>
          </a:xfrm>
          <a:prstGeom prst="rect">
            <a:avLst/>
          </a:prstGeom>
          <a:solidFill>
            <a:srgbClr val="000926"/>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rgbClr val="7F7F7F"/>
                </a:solidFill>
                <a:latin typeface="Calibri"/>
                <a:ea typeface="Calibri"/>
                <a:cs typeface="Calibri"/>
                <a:sym typeface="Calibri"/>
              </a:rPr>
              <a:t>Gaining Provider Led Business Steering Group</a:t>
            </a:r>
            <a:endParaRPr sz="1800" dirty="0">
              <a:solidFill>
                <a:srgbClr val="7F7F7F"/>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ctrTitle"/>
          </p:nvPr>
        </p:nvSpPr>
        <p:spPr>
          <a:xfrm>
            <a:off x="713144" y="169333"/>
            <a:ext cx="10581220" cy="56685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rgbClr val="001146"/>
              </a:buClr>
              <a:buSzPts val="4400"/>
              <a:buFont typeface="Calibri"/>
              <a:buNone/>
            </a:pPr>
            <a:r>
              <a:rPr lang="en-US" sz="4000" dirty="0">
                <a:solidFill>
                  <a:srgbClr val="001146"/>
                </a:solidFill>
              </a:rPr>
              <a:t>GPLB SG - Document Release Approach TBA</a:t>
            </a:r>
            <a:endParaRPr sz="4000" dirty="0">
              <a:solidFill>
                <a:srgbClr val="000926"/>
              </a:solidFill>
            </a:endParaRPr>
          </a:p>
        </p:txBody>
      </p:sp>
      <p:sp>
        <p:nvSpPr>
          <p:cNvPr id="5" name="TextBox 4">
            <a:extLst>
              <a:ext uri="{FF2B5EF4-FFF2-40B4-BE49-F238E27FC236}">
                <a16:creationId xmlns:a16="http://schemas.microsoft.com/office/drawing/2014/main" id="{7933202E-311A-4EEC-D246-69C696BE59E5}"/>
              </a:ext>
            </a:extLst>
          </p:cNvPr>
          <p:cNvSpPr txBox="1"/>
          <p:nvPr/>
        </p:nvSpPr>
        <p:spPr>
          <a:xfrm>
            <a:off x="713144" y="820858"/>
            <a:ext cx="10894656" cy="3585597"/>
          </a:xfrm>
          <a:prstGeom prst="rect">
            <a:avLst/>
          </a:prstGeom>
          <a:noFill/>
        </p:spPr>
        <p:txBody>
          <a:bodyPr wrap="square">
            <a:spAutoFit/>
          </a:bodyPr>
          <a:lstStyle/>
          <a:p>
            <a:pPr>
              <a:spcBef>
                <a:spcPts val="600"/>
              </a:spcBef>
            </a:pPr>
            <a:r>
              <a:rPr lang="en-US" dirty="0">
                <a:solidFill>
                  <a:srgbClr val="394348"/>
                </a:solidFill>
                <a:latin typeface="Calibri" panose="020F0502020204030204" pitchFamily="34" charset="0"/>
                <a:cs typeface="Calibri" panose="020F0502020204030204" pitchFamily="34" charset="0"/>
              </a:rPr>
              <a:t>A sub process design group was established with the sole purpose to draft a proposed business switching process in a level of detail adequate for industry to assess and feedback on. </a:t>
            </a:r>
          </a:p>
          <a:p>
            <a:pPr>
              <a:spcBef>
                <a:spcPts val="600"/>
              </a:spcBef>
            </a:pPr>
            <a:r>
              <a:rPr lang="en-US" dirty="0">
                <a:solidFill>
                  <a:srgbClr val="394348"/>
                </a:solidFill>
                <a:latin typeface="Calibri" panose="020F0502020204030204" pitchFamily="34" charset="0"/>
                <a:cs typeface="Calibri" panose="020F0502020204030204" pitchFamily="34" charset="0"/>
              </a:rPr>
              <a:t>As a result, a first draft set of documents are ready to be released , these documents are listed in an order which we recommend they should be consumed. </a:t>
            </a:r>
          </a:p>
          <a:p>
            <a:pPr>
              <a:spcBef>
                <a:spcPts val="600"/>
              </a:spcBef>
            </a:pPr>
            <a:r>
              <a:rPr lang="en-US" dirty="0">
                <a:solidFill>
                  <a:srgbClr val="394348"/>
                </a:solidFill>
                <a:latin typeface="Calibri" panose="020F0502020204030204" pitchFamily="34" charset="0"/>
                <a:cs typeface="Calibri" panose="020F0502020204030204" pitchFamily="34" charset="0"/>
              </a:rPr>
              <a:t>GPLB Background – aimed at those across industry currently disengaged. </a:t>
            </a:r>
          </a:p>
          <a:p>
            <a:pPr>
              <a:spcBef>
                <a:spcPts val="600"/>
              </a:spcBef>
            </a:pPr>
            <a:r>
              <a:rPr lang="en-US" dirty="0">
                <a:solidFill>
                  <a:srgbClr val="394348"/>
                </a:solidFill>
                <a:latin typeface="Calibri" panose="020F0502020204030204" pitchFamily="34" charset="0"/>
                <a:cs typeface="Calibri" panose="020F0502020204030204" pitchFamily="34" charset="0"/>
              </a:rPr>
              <a:t>GPLB Principles – these are the overarching principles, which underpins the process. </a:t>
            </a:r>
          </a:p>
          <a:p>
            <a:pPr>
              <a:spcBef>
                <a:spcPts val="600"/>
              </a:spcBef>
            </a:pPr>
            <a:r>
              <a:rPr lang="en-US" dirty="0">
                <a:solidFill>
                  <a:srgbClr val="394348"/>
                </a:solidFill>
                <a:latin typeface="Calibri" panose="020F0502020204030204" pitchFamily="34" charset="0"/>
                <a:cs typeface="Calibri" panose="020F0502020204030204" pitchFamily="34" charset="0"/>
              </a:rPr>
              <a:t>GPLB Proposed Process (</a:t>
            </a:r>
            <a:r>
              <a:rPr lang="en-US" dirty="0" err="1">
                <a:solidFill>
                  <a:srgbClr val="394348"/>
                </a:solidFill>
                <a:latin typeface="Calibri" panose="020F0502020204030204" pitchFamily="34" charset="0"/>
                <a:cs typeface="Calibri" panose="020F0502020204030204" pitchFamily="34" charset="0"/>
              </a:rPr>
              <a:t>visio</a:t>
            </a:r>
            <a:r>
              <a:rPr lang="en-US" dirty="0">
                <a:solidFill>
                  <a:srgbClr val="394348"/>
                </a:solidFill>
                <a:latin typeface="Calibri" panose="020F0502020204030204" pitchFamily="34" charset="0"/>
                <a:cs typeface="Calibri" panose="020F0502020204030204" pitchFamily="34" charset="0"/>
              </a:rPr>
              <a:t> and word formats) – focused on happy path, exceptions are yet to be defined. </a:t>
            </a:r>
          </a:p>
          <a:p>
            <a:pPr>
              <a:spcBef>
                <a:spcPts val="600"/>
              </a:spcBef>
            </a:pPr>
            <a:r>
              <a:rPr lang="en-US" dirty="0">
                <a:solidFill>
                  <a:srgbClr val="394348"/>
                </a:solidFill>
                <a:latin typeface="Calibri" panose="020F0502020204030204" pitchFamily="34" charset="0"/>
                <a:cs typeface="Calibri" panose="020F0502020204030204" pitchFamily="34" charset="0"/>
              </a:rPr>
              <a:t>GPLB Process Steps Rationale – this provides further context as to why these steps exist in the process. </a:t>
            </a:r>
          </a:p>
          <a:p>
            <a:pPr>
              <a:spcBef>
                <a:spcPts val="600"/>
              </a:spcBef>
            </a:pPr>
            <a:r>
              <a:rPr lang="en-US" dirty="0">
                <a:solidFill>
                  <a:srgbClr val="394348"/>
                </a:solidFill>
                <a:latin typeface="Calibri" panose="020F0502020204030204" pitchFamily="34" charset="0"/>
                <a:cs typeface="Calibri" panose="020F0502020204030204" pitchFamily="34" charset="0"/>
              </a:rPr>
              <a:t>GPLB Technical Document – this provides information on messaging formats etc. </a:t>
            </a:r>
          </a:p>
          <a:p>
            <a:pPr>
              <a:spcBef>
                <a:spcPts val="600"/>
              </a:spcBef>
            </a:pPr>
            <a:r>
              <a:rPr lang="en-US" dirty="0">
                <a:solidFill>
                  <a:srgbClr val="394348"/>
                </a:solidFill>
                <a:latin typeface="Calibri" panose="020F0502020204030204" pitchFamily="34" charset="0"/>
                <a:cs typeface="Calibri" panose="020F0502020204030204" pitchFamily="34" charset="0"/>
              </a:rPr>
              <a:t>FAQ’s</a:t>
            </a:r>
          </a:p>
          <a:p>
            <a:pPr>
              <a:spcBef>
                <a:spcPts val="600"/>
              </a:spcBef>
            </a:pPr>
            <a:endParaRPr lang="en-US" dirty="0">
              <a:solidFill>
                <a:srgbClr val="394348"/>
              </a:solidFill>
            </a:endParaRPr>
          </a:p>
          <a:p>
            <a:pPr>
              <a:spcBef>
                <a:spcPts val="600"/>
              </a:spcBef>
            </a:pPr>
            <a:r>
              <a:rPr lang="en-US" dirty="0">
                <a:solidFill>
                  <a:srgbClr val="394348"/>
                </a:solidFill>
                <a:latin typeface="Calibri" panose="020F0502020204030204" pitchFamily="34" charset="0"/>
                <a:cs typeface="Calibri" panose="020F0502020204030204" pitchFamily="34" charset="0"/>
              </a:rPr>
              <a:t>It is proposed any feedback, questions or clarification points are provided back to </a:t>
            </a:r>
            <a:r>
              <a:rPr lang="en-US" dirty="0">
                <a:solidFill>
                  <a:schemeClr val="accent2">
                    <a:lumMod val="75000"/>
                  </a:schemeClr>
                </a:solidFill>
                <a:latin typeface="Calibri" panose="020F0502020204030204" pitchFamily="34" charset="0"/>
                <a:cs typeface="Calibri" panose="020F0502020204030204" pitchFamily="34" charset="0"/>
              </a:rPr>
              <a:t>JACK/SG?? </a:t>
            </a:r>
            <a:r>
              <a:rPr lang="en-US" dirty="0">
                <a:solidFill>
                  <a:schemeClr val="tx1"/>
                </a:solidFill>
                <a:latin typeface="Calibri" panose="020F0502020204030204" pitchFamily="34" charset="0"/>
                <a:cs typeface="Calibri" panose="020F0502020204030204" pitchFamily="34" charset="0"/>
              </a:rPr>
              <a:t>by 24</a:t>
            </a:r>
            <a:r>
              <a:rPr lang="en-US" baseline="30000" dirty="0">
                <a:solidFill>
                  <a:schemeClr val="tx1"/>
                </a:solidFill>
                <a:latin typeface="Calibri" panose="020F0502020204030204" pitchFamily="34" charset="0"/>
                <a:cs typeface="Calibri" panose="020F0502020204030204" pitchFamily="34" charset="0"/>
              </a:rPr>
              <a:t>th</a:t>
            </a:r>
            <a:r>
              <a:rPr lang="en-US" dirty="0">
                <a:solidFill>
                  <a:schemeClr val="tx1"/>
                </a:solidFill>
                <a:latin typeface="Calibri" panose="020F0502020204030204" pitchFamily="34" charset="0"/>
                <a:cs typeface="Calibri" panose="020F0502020204030204" pitchFamily="34" charset="0"/>
              </a:rPr>
              <a:t> April and this should be provided sending a marked up version of the word process document. This will help the design group to identify specifically the section requiring review or clarification. </a:t>
            </a:r>
          </a:p>
        </p:txBody>
      </p:sp>
    </p:spTree>
    <p:extLst>
      <p:ext uri="{BB962C8B-B14F-4D97-AF65-F5344CB8AC3E}">
        <p14:creationId xmlns:p14="http://schemas.microsoft.com/office/powerpoint/2010/main" val="353968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9;p4">
            <a:extLst>
              <a:ext uri="{FF2B5EF4-FFF2-40B4-BE49-F238E27FC236}">
                <a16:creationId xmlns:a16="http://schemas.microsoft.com/office/drawing/2014/main" id="{E8B56FC3-034E-AD38-E478-F276A8199AC5}"/>
              </a:ext>
            </a:extLst>
          </p:cNvPr>
          <p:cNvSpPr txBox="1">
            <a:spLocks/>
          </p:cNvSpPr>
          <p:nvPr/>
        </p:nvSpPr>
        <p:spPr>
          <a:xfrm>
            <a:off x="347345" y="207971"/>
            <a:ext cx="8974455" cy="468471"/>
          </a:xfrm>
          <a:prstGeom prst="rect">
            <a:avLst/>
          </a:prstGeom>
          <a:noFill/>
          <a:ln>
            <a:noFill/>
          </a:ln>
        </p:spPr>
        <p:txBody>
          <a:bodyPr spcFirstLastPara="1" wrap="square" lIns="91425" tIns="45700" rIns="91425" bIns="45700" anchor="b" anchorCtr="0">
            <a:normAutofit fontScale="850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1146"/>
              </a:buClr>
              <a:buSzPts val="4400"/>
            </a:pPr>
            <a:r>
              <a:rPr lang="en-US" sz="3600" dirty="0">
                <a:solidFill>
                  <a:srgbClr val="001146"/>
                </a:solidFill>
              </a:rPr>
              <a:t>GPLB Switching: Process  Rationale</a:t>
            </a:r>
            <a:endParaRPr lang="en-US" sz="3600" dirty="0">
              <a:solidFill>
                <a:srgbClr val="000926"/>
              </a:solidFill>
            </a:endParaRPr>
          </a:p>
        </p:txBody>
      </p:sp>
      <p:graphicFrame>
        <p:nvGraphicFramePr>
          <p:cNvPr id="9" name="Table 8">
            <a:extLst>
              <a:ext uri="{FF2B5EF4-FFF2-40B4-BE49-F238E27FC236}">
                <a16:creationId xmlns:a16="http://schemas.microsoft.com/office/drawing/2014/main" id="{002D49EC-B088-5B4C-CF3F-D429CA6743EB}"/>
              </a:ext>
            </a:extLst>
          </p:cNvPr>
          <p:cNvGraphicFramePr>
            <a:graphicFrameLocks noGrp="1"/>
          </p:cNvGraphicFramePr>
          <p:nvPr>
            <p:extLst>
              <p:ext uri="{D42A27DB-BD31-4B8C-83A1-F6EECF244321}">
                <p14:modId xmlns:p14="http://schemas.microsoft.com/office/powerpoint/2010/main" val="610251980"/>
              </p:ext>
            </p:extLst>
          </p:nvPr>
        </p:nvGraphicFramePr>
        <p:xfrm>
          <a:off x="439638" y="792480"/>
          <a:ext cx="11319743" cy="5120640"/>
        </p:xfrm>
        <a:graphic>
          <a:graphicData uri="http://schemas.openxmlformats.org/drawingml/2006/table">
            <a:tbl>
              <a:tblPr firstRow="1" bandRow="1">
                <a:tableStyleId>{5C22544A-7EE6-4342-B048-85BDC9FD1C3A}</a:tableStyleId>
              </a:tblPr>
              <a:tblGrid>
                <a:gridCol w="887184">
                  <a:extLst>
                    <a:ext uri="{9D8B030D-6E8A-4147-A177-3AD203B41FA5}">
                      <a16:colId xmlns:a16="http://schemas.microsoft.com/office/drawing/2014/main" val="432824573"/>
                    </a:ext>
                  </a:extLst>
                </a:gridCol>
                <a:gridCol w="7422167">
                  <a:extLst>
                    <a:ext uri="{9D8B030D-6E8A-4147-A177-3AD203B41FA5}">
                      <a16:colId xmlns:a16="http://schemas.microsoft.com/office/drawing/2014/main" val="2724351114"/>
                    </a:ext>
                  </a:extLst>
                </a:gridCol>
                <a:gridCol w="3010392">
                  <a:extLst>
                    <a:ext uri="{9D8B030D-6E8A-4147-A177-3AD203B41FA5}">
                      <a16:colId xmlns:a16="http://schemas.microsoft.com/office/drawing/2014/main" val="1134770388"/>
                    </a:ext>
                  </a:extLst>
                </a:gridCol>
              </a:tblGrid>
              <a:tr h="2147549">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Matching</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Customer</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lvl="0" indent="-171450">
                        <a:buFont typeface="Arial" panose="020B0604020202020204" pitchFamily="34" charset="0"/>
                        <a:buChar char="•"/>
                      </a:pPr>
                      <a:r>
                        <a:rPr lang="en-US" sz="1000" dirty="0">
                          <a:solidFill>
                            <a:schemeClr val="tx1"/>
                          </a:solidFill>
                        </a:rPr>
                        <a:t>Matching serves two purposes, 1 to match the customer only (includes optionally requesting an asset list). 2 to match the customer and match services in one go.. </a:t>
                      </a:r>
                    </a:p>
                    <a:p>
                      <a:pPr marL="171450" lvl="0" indent="-171450">
                        <a:buFont typeface="Arial" panose="020B0604020202020204" pitchFamily="34" charset="0"/>
                        <a:buChar char="•"/>
                      </a:pPr>
                      <a:r>
                        <a:rPr lang="en-US" sz="1000" b="0" dirty="0">
                          <a:solidFill>
                            <a:schemeClr val="accent2">
                              <a:lumMod val="75000"/>
                            </a:schemeClr>
                          </a:solidFill>
                        </a:rPr>
                        <a:t>Criteria </a:t>
                      </a:r>
                    </a:p>
                    <a:p>
                      <a:pPr marL="171450" lvl="0" indent="-171450">
                        <a:buFont typeface="Arial" panose="020B0604020202020204" pitchFamily="34" charset="0"/>
                        <a:buChar char="•"/>
                      </a:pPr>
                      <a:r>
                        <a:rPr lang="en-US" sz="1000" b="0" dirty="0">
                          <a:solidFill>
                            <a:schemeClr val="accent2">
                              <a:lumMod val="75000"/>
                            </a:schemeClr>
                          </a:solidFill>
                        </a:rPr>
                        <a:t>1 Very strong / Non-Public item plus 1 additional match. Or 3 matching elements</a:t>
                      </a:r>
                    </a:p>
                    <a:p>
                      <a:pPr marL="171450" lvl="0" indent="-171450">
                        <a:buFont typeface="Arial" panose="020B0604020202020204" pitchFamily="34" charset="0"/>
                        <a:buChar char="•"/>
                      </a:pPr>
                      <a:r>
                        <a:rPr lang="en-US" sz="1000" b="0" dirty="0">
                          <a:solidFill>
                            <a:schemeClr val="accent2">
                              <a:lumMod val="75000"/>
                            </a:schemeClr>
                          </a:solidFill>
                        </a:rPr>
                        <a:t>Negatives not permitted: (examples to be added)</a:t>
                      </a:r>
                    </a:p>
                    <a:p>
                      <a:pPr marL="171450" lvl="0" indent="-171450">
                        <a:buFont typeface="Arial" panose="020B0604020202020204" pitchFamily="34" charset="0"/>
                        <a:buChar char="•"/>
                      </a:pPr>
                      <a:r>
                        <a:rPr lang="en-GB" sz="1000" b="0" i="0" u="none" strike="noStrike" cap="none" dirty="0">
                          <a:solidFill>
                            <a:schemeClr val="accent2">
                              <a:lumMod val="75000"/>
                            </a:schemeClr>
                          </a:solidFill>
                          <a:effectLst/>
                          <a:latin typeface="+mn-lt"/>
                          <a:ea typeface="+mn-ea"/>
                          <a:cs typeface="+mn-cs"/>
                          <a:sym typeface="Arial"/>
                        </a:rPr>
                        <a:t>UPRN treated as equivalent to address where they match. Mismatch is not treated the same as a negative match.</a:t>
                      </a:r>
                      <a:endParaRPr lang="en-US" sz="1000" dirty="0">
                        <a:solidFill>
                          <a:schemeClr val="accent2">
                            <a:lumMod val="75000"/>
                          </a:schemeClr>
                        </a:solidFill>
                      </a:endParaRPr>
                    </a:p>
                    <a:p>
                      <a:pPr marL="171450" lvl="0" indent="-171450">
                        <a:buFont typeface="Arial" panose="020B0604020202020204" pitchFamily="34" charset="0"/>
                        <a:buChar char="•"/>
                      </a:pPr>
                      <a:r>
                        <a:rPr lang="en-US" sz="1000" b="0" dirty="0">
                          <a:solidFill>
                            <a:schemeClr val="accent2">
                              <a:lumMod val="75000"/>
                            </a:schemeClr>
                          </a:solidFill>
                        </a:rPr>
                        <a:t>Identity of LRCP – mandatory  </a:t>
                      </a:r>
                    </a:p>
                    <a:p>
                      <a:pPr marL="171450" lvl="0" indent="-171450">
                        <a:buFont typeface="Arial" panose="020B0604020202020204" pitchFamily="34" charset="0"/>
                        <a:buChar char="•"/>
                      </a:pPr>
                      <a:r>
                        <a:rPr lang="en-US" sz="1000" b="0" dirty="0">
                          <a:solidFill>
                            <a:schemeClr val="accent2">
                              <a:lumMod val="75000"/>
                            </a:schemeClr>
                          </a:solidFill>
                        </a:rPr>
                        <a:t>Business name – mandatory (includes a level of fuzzy matching to prevent rejections such as Ltd. Vs Limited, i.e., doesn’t have to be an exact match). </a:t>
                      </a:r>
                    </a:p>
                    <a:p>
                      <a:pPr marL="171450" lvl="0" indent="-171450">
                        <a:buFont typeface="Arial" panose="020B0604020202020204" pitchFamily="34" charset="0"/>
                        <a:buChar char="•"/>
                      </a:pPr>
                      <a:r>
                        <a:rPr lang="en-US" sz="1000" b="0" dirty="0">
                          <a:solidFill>
                            <a:schemeClr val="accent2">
                              <a:lumMod val="75000"/>
                            </a:schemeClr>
                          </a:solidFill>
                        </a:rPr>
                        <a:t>Address –does not need to be linked to any service identifier provided as part of a Customer match, address needs only to link to the customer itself where you are using a service identifier.  Where no identifier is present the address needs to match the service location.it must be an exact match with what LRCP holds).  </a:t>
                      </a:r>
                    </a:p>
                    <a:p>
                      <a:pPr marL="171450" lvl="0" indent="-171450">
                        <a:buFont typeface="Arial" panose="020B0604020202020204" pitchFamily="34" charset="0"/>
                        <a:buChar char="•"/>
                      </a:pPr>
                      <a:r>
                        <a:rPr lang="en-US" sz="1000" b="0" dirty="0">
                          <a:solidFill>
                            <a:schemeClr val="accent2">
                              <a:lumMod val="75000"/>
                            </a:schemeClr>
                          </a:solidFill>
                        </a:rPr>
                        <a:t>UPRN</a:t>
                      </a:r>
                      <a:r>
                        <a:rPr lang="en-GB" sz="1000" b="0" i="0" u="none" strike="noStrike" cap="none" dirty="0">
                          <a:solidFill>
                            <a:schemeClr val="accent2">
                              <a:lumMod val="75000"/>
                            </a:schemeClr>
                          </a:solidFill>
                          <a:effectLst/>
                          <a:latin typeface="+mn-lt"/>
                          <a:ea typeface="+mn-ea"/>
                          <a:cs typeface="+mn-cs"/>
                          <a:sym typeface="Arial"/>
                        </a:rPr>
                        <a:t> treated as equivalent to address where they match and where LRCP can use.</a:t>
                      </a:r>
                    </a:p>
                    <a:p>
                      <a:pPr marL="171450" lvl="0" indent="-171450">
                        <a:buFont typeface="Arial" panose="020B0604020202020204" pitchFamily="34" charset="0"/>
                        <a:buChar char="•"/>
                      </a:pPr>
                      <a:endParaRPr lang="en-GB" sz="1000" b="0" i="0" u="none" strike="noStrike" cap="none" dirty="0">
                        <a:solidFill>
                          <a:schemeClr val="accent2">
                            <a:lumMod val="75000"/>
                          </a:schemeClr>
                        </a:solidFill>
                        <a:effectLst/>
                        <a:latin typeface="+mn-lt"/>
                        <a:ea typeface="+mn-ea"/>
                        <a:cs typeface="+mn-cs"/>
                        <a:sym typeface="Arial"/>
                      </a:endParaRPr>
                    </a:p>
                    <a:p>
                      <a:pPr marL="0" lvl="0" indent="0">
                        <a:buFont typeface="Arial" panose="020B0604020202020204" pitchFamily="34" charset="0"/>
                        <a:buNone/>
                      </a:pPr>
                      <a:endParaRPr lang="en-GB" sz="1000" b="0" i="0" u="none" strike="noStrike" cap="none" dirty="0">
                        <a:solidFill>
                          <a:schemeClr val="accent2">
                            <a:lumMod val="75000"/>
                          </a:schemeClr>
                        </a:solidFill>
                        <a:effectLst/>
                        <a:latin typeface="+mn-lt"/>
                        <a:ea typeface="+mn-ea"/>
                        <a:cs typeface="+mn-cs"/>
                        <a:sym typeface="Arial"/>
                      </a:endParaRPr>
                    </a:p>
                    <a:p>
                      <a:pPr marL="0" lvl="0" indent="0">
                        <a:buFont typeface="Arial" panose="020B0604020202020204" pitchFamily="34" charset="0"/>
                        <a:buNone/>
                      </a:pPr>
                      <a:r>
                        <a:rPr lang="en-US" sz="1000" b="0" dirty="0">
                          <a:solidFill>
                            <a:schemeClr val="accent2">
                              <a:lumMod val="75000"/>
                            </a:schemeClr>
                          </a:solidFill>
                        </a:rPr>
                        <a:t>Under match rules we would accept:</a:t>
                      </a:r>
                    </a:p>
                    <a:p>
                      <a:pPr marL="171450" lvl="0" indent="-171450">
                        <a:buFont typeface="Arial" panose="020B0604020202020204" pitchFamily="34" charset="0"/>
                        <a:buChar char="•"/>
                      </a:pPr>
                      <a:r>
                        <a:rPr lang="en-US" sz="1000" b="0" dirty="0">
                          <a:solidFill>
                            <a:schemeClr val="accent2">
                              <a:lumMod val="75000"/>
                            </a:schemeClr>
                          </a:solidFill>
                        </a:rPr>
                        <a:t>Incorrect business name/ no name match if Account number, address and Service identifier are correct.  Rationale – strong private identifier (acct).</a:t>
                      </a:r>
                    </a:p>
                    <a:p>
                      <a:pPr marL="171450" lvl="0" indent="-171450">
                        <a:buFont typeface="Arial" panose="020B0604020202020204" pitchFamily="34" charset="0"/>
                        <a:buChar char="•"/>
                      </a:pPr>
                      <a:r>
                        <a:rPr lang="en-US" sz="1000" b="0" dirty="0">
                          <a:solidFill>
                            <a:schemeClr val="accent2">
                              <a:lumMod val="75000"/>
                            </a:schemeClr>
                          </a:solidFill>
                        </a:rPr>
                        <a:t>Incorrect business name/ no name match if Account number, post code and Service identifier are correct.  Rationale – strong private identifier (acct).</a:t>
                      </a:r>
                    </a:p>
                    <a:p>
                      <a:pPr marL="171450" lvl="0" indent="-171450">
                        <a:buFont typeface="Arial" panose="020B0604020202020204" pitchFamily="34" charset="0"/>
                        <a:buChar char="•"/>
                      </a:pPr>
                      <a:r>
                        <a:rPr lang="en-US" sz="1000" b="0" dirty="0">
                          <a:solidFill>
                            <a:schemeClr val="accent2">
                              <a:lumMod val="75000"/>
                            </a:schemeClr>
                          </a:solidFill>
                        </a:rPr>
                        <a:t>Incorrect business name/ no name match if Account number, and UPRN are correct.  Rationale – strong private identifier (acct).</a:t>
                      </a:r>
                    </a:p>
                    <a:p>
                      <a:pPr marL="171450" lvl="0" indent="-171450">
                        <a:buFont typeface="Arial" panose="020B0604020202020204" pitchFamily="34" charset="0"/>
                        <a:buChar char="•"/>
                      </a:pPr>
                      <a:r>
                        <a:rPr lang="en-US" sz="1000" b="0" dirty="0">
                          <a:solidFill>
                            <a:schemeClr val="accent2">
                              <a:lumMod val="75000"/>
                            </a:schemeClr>
                          </a:solidFill>
                        </a:rPr>
                        <a:t>Close/ post code match if Account number, and business name are correct.  Rationale – strong private identifier (acct).</a:t>
                      </a:r>
                    </a:p>
                    <a:p>
                      <a:pPr marL="171450" lvl="0" indent="-171450">
                        <a:buFont typeface="Arial" panose="020B0604020202020204" pitchFamily="34" charset="0"/>
                        <a:buChar char="•"/>
                      </a:pPr>
                      <a:r>
                        <a:rPr lang="en-US" sz="1000" b="0" dirty="0">
                          <a:solidFill>
                            <a:schemeClr val="accent2">
                              <a:lumMod val="75000"/>
                            </a:schemeClr>
                          </a:solidFill>
                        </a:rPr>
                        <a:t>Incorrect business name/ no name match if private service identifier is provided with address.</a:t>
                      </a:r>
                    </a:p>
                    <a:p>
                      <a:pPr marL="171450" lvl="0" indent="-171450">
                        <a:buFont typeface="Arial" panose="020B0604020202020204" pitchFamily="34" charset="0"/>
                        <a:buChar char="•"/>
                      </a:pPr>
                      <a:r>
                        <a:rPr lang="en-US" sz="1000" b="0" dirty="0">
                          <a:solidFill>
                            <a:schemeClr val="accent2">
                              <a:lumMod val="75000"/>
                            </a:schemeClr>
                          </a:solidFill>
                        </a:rPr>
                        <a:t>Close/post code match (as address) with correct business name if private service identifier is provided. Rationale – strong private identifier (Service related).</a:t>
                      </a:r>
                    </a:p>
                    <a:p>
                      <a:pPr marL="171450" lvl="0" indent="-171450">
                        <a:buFont typeface="Arial" panose="020B0604020202020204" pitchFamily="34" charset="0"/>
                        <a:buChar char="•"/>
                      </a:pPr>
                      <a:endParaRPr lang="en-US" sz="1000" dirty="0">
                        <a:solidFill>
                          <a:schemeClr val="tx1"/>
                        </a:solidFill>
                      </a:endParaRPr>
                    </a:p>
                    <a:p>
                      <a:pPr marL="171450" lvl="0" indent="-171450">
                        <a:buFont typeface="Arial" panose="020B0604020202020204" pitchFamily="34" charset="0"/>
                        <a:buChar char="•"/>
                      </a:pPr>
                      <a:r>
                        <a:rPr lang="en-US" sz="1000" dirty="0">
                          <a:solidFill>
                            <a:schemeClr val="tx1"/>
                          </a:solidFill>
                        </a:rPr>
                        <a:t>Unique identifier – mandatory (for example a telephone number associated with customer account or account number/reference). Used to identify the customer, it doesn’t mean this service is to be switched </a:t>
                      </a:r>
                      <a:r>
                        <a:rPr lang="en-US" sz="1000" dirty="0">
                          <a:solidFill>
                            <a:schemeClr val="accent2">
                              <a:lumMod val="75000"/>
                            </a:schemeClr>
                          </a:solidFill>
                        </a:rPr>
                        <a:t>where an asset identifier will be provided for a service match. </a:t>
                      </a:r>
                      <a:r>
                        <a:rPr lang="en-US" sz="1000" dirty="0">
                          <a:solidFill>
                            <a:schemeClr val="tx1"/>
                          </a:solidFill>
                        </a:rPr>
                        <a:t>This information must be an accurate match with what LRCP holds. </a:t>
                      </a:r>
                    </a:p>
                    <a:p>
                      <a:pPr marL="171450" lvl="0" indent="-171450">
                        <a:buFont typeface="Arial" panose="020B0604020202020204" pitchFamily="34" charset="0"/>
                        <a:buChar char="•"/>
                      </a:pPr>
                      <a:endParaRPr lang="en-US" sz="1000" dirty="0">
                        <a:solidFill>
                          <a:schemeClr val="tx1"/>
                        </a:solidFill>
                      </a:endParaRPr>
                    </a:p>
                    <a:p>
                      <a:pPr marL="171450" lvl="0" indent="-171450">
                        <a:buFont typeface="Arial" panose="020B0604020202020204" pitchFamily="34" charset="0"/>
                        <a:buChar char="•"/>
                      </a:pPr>
                      <a:r>
                        <a:rPr lang="en-US" sz="1000" dirty="0">
                          <a:solidFill>
                            <a:schemeClr val="tx1"/>
                          </a:solidFill>
                        </a:rPr>
                        <a:t>The LRCP has </a:t>
                      </a:r>
                      <a:r>
                        <a:rPr lang="en-US" sz="1000" dirty="0">
                          <a:solidFill>
                            <a:schemeClr val="accent2">
                              <a:lumMod val="75000"/>
                            </a:schemeClr>
                          </a:solidFill>
                        </a:rPr>
                        <a:t>up to </a:t>
                      </a:r>
                      <a:r>
                        <a:rPr lang="en-US" sz="1000" dirty="0">
                          <a:solidFill>
                            <a:schemeClr val="tx1"/>
                          </a:solidFill>
                        </a:rPr>
                        <a:t>2 working days to respond to the match request.</a:t>
                      </a:r>
                    </a:p>
                    <a:p>
                      <a:pPr lvl="0"/>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To minimise messages to and from retailers, we have included the asset request message within the match step. </a:t>
                      </a:r>
                    </a:p>
                    <a:p>
                      <a:endParaRPr lang="en-GB" sz="1000" b="0" dirty="0">
                        <a:solidFill>
                          <a:schemeClr val="tx1"/>
                        </a:solidFill>
                      </a:endParaRPr>
                    </a:p>
                    <a:p>
                      <a:r>
                        <a:rPr lang="en-GB" sz="1000" b="0" dirty="0">
                          <a:solidFill>
                            <a:schemeClr val="tx1"/>
                          </a:solidFill>
                        </a:rPr>
                        <a:t>This was an attempt to balance appropriate customer validation without making the journey overly onerous. </a:t>
                      </a:r>
                    </a:p>
                    <a:p>
                      <a:endParaRPr lang="en-GB" sz="1000" b="0" dirty="0">
                        <a:solidFill>
                          <a:srgbClr val="0070C0"/>
                        </a:solidFill>
                      </a:endParaRPr>
                    </a:p>
                    <a:p>
                      <a:endParaRPr lang="en-GB" sz="1000" b="0" dirty="0">
                        <a:solidFill>
                          <a:srgbClr val="0070C0"/>
                        </a:solidFill>
                      </a:endParaRPr>
                    </a:p>
                    <a:p>
                      <a:r>
                        <a:rPr lang="en-GB" sz="1000" b="0" dirty="0">
                          <a:solidFill>
                            <a:schemeClr val="accent2">
                              <a:lumMod val="75000"/>
                            </a:schemeClr>
                          </a:solidFill>
                        </a:rPr>
                        <a:t>Mirrors OTS where possible to harmonise Residential to Business and Business to residential switching.</a:t>
                      </a:r>
                    </a:p>
                    <a:p>
                      <a:endParaRPr lang="en-GB" sz="1000" b="0" dirty="0">
                        <a:solidFill>
                          <a:schemeClr val="accent2">
                            <a:lumMod val="75000"/>
                          </a:schemeClr>
                        </a:solidFill>
                      </a:endParaRPr>
                    </a:p>
                    <a:p>
                      <a:endParaRPr lang="en-GB" sz="1000" b="0" dirty="0">
                        <a:solidFill>
                          <a:schemeClr val="accent2">
                            <a:lumMod val="75000"/>
                          </a:schemeClr>
                        </a:solidFill>
                      </a:endParaRPr>
                    </a:p>
                    <a:p>
                      <a:endParaRPr lang="en-GB" sz="1000" b="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1920688"/>
                  </a:ext>
                </a:extLst>
              </a:tr>
            </a:tbl>
          </a:graphicData>
        </a:graphic>
      </p:graphicFrame>
    </p:spTree>
    <p:extLst>
      <p:ext uri="{BB962C8B-B14F-4D97-AF65-F5344CB8AC3E}">
        <p14:creationId xmlns:p14="http://schemas.microsoft.com/office/powerpoint/2010/main" val="4137616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D6A29F-AB9D-EB6D-8A16-EB0CE6B42890}"/>
            </a:ext>
          </a:extLst>
        </p:cNvPr>
        <p:cNvGrpSpPr/>
        <p:nvPr/>
      </p:nvGrpSpPr>
      <p:grpSpPr>
        <a:xfrm>
          <a:off x="0" y="0"/>
          <a:ext cx="0" cy="0"/>
          <a:chOff x="0" y="0"/>
          <a:chExt cx="0" cy="0"/>
        </a:xfrm>
      </p:grpSpPr>
      <p:sp>
        <p:nvSpPr>
          <p:cNvPr id="4" name="Google Shape;139;p4">
            <a:extLst>
              <a:ext uri="{FF2B5EF4-FFF2-40B4-BE49-F238E27FC236}">
                <a16:creationId xmlns:a16="http://schemas.microsoft.com/office/drawing/2014/main" id="{CAC6615F-358A-06AD-3354-665D4562CC74}"/>
              </a:ext>
            </a:extLst>
          </p:cNvPr>
          <p:cNvSpPr txBox="1">
            <a:spLocks/>
          </p:cNvSpPr>
          <p:nvPr/>
        </p:nvSpPr>
        <p:spPr>
          <a:xfrm>
            <a:off x="347345" y="207971"/>
            <a:ext cx="8974455" cy="468471"/>
          </a:xfrm>
          <a:prstGeom prst="rect">
            <a:avLst/>
          </a:prstGeom>
          <a:noFill/>
          <a:ln>
            <a:noFill/>
          </a:ln>
        </p:spPr>
        <p:txBody>
          <a:bodyPr spcFirstLastPara="1" wrap="square" lIns="91425" tIns="45700" rIns="91425" bIns="45700" anchor="b" anchorCtr="0">
            <a:normAutofit fontScale="850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1146"/>
              </a:buClr>
              <a:buSzPts val="4400"/>
            </a:pPr>
            <a:r>
              <a:rPr lang="en-US" sz="3600" dirty="0">
                <a:solidFill>
                  <a:srgbClr val="001146"/>
                </a:solidFill>
              </a:rPr>
              <a:t>GPLB Switching: Process  Rationale</a:t>
            </a:r>
            <a:endParaRPr lang="en-US" sz="3600" dirty="0">
              <a:solidFill>
                <a:srgbClr val="000926"/>
              </a:solidFill>
            </a:endParaRPr>
          </a:p>
        </p:txBody>
      </p:sp>
      <p:graphicFrame>
        <p:nvGraphicFramePr>
          <p:cNvPr id="10" name="Table 9">
            <a:extLst>
              <a:ext uri="{FF2B5EF4-FFF2-40B4-BE49-F238E27FC236}">
                <a16:creationId xmlns:a16="http://schemas.microsoft.com/office/drawing/2014/main" id="{202226EC-829C-1E3B-7526-D9095C187915}"/>
              </a:ext>
            </a:extLst>
          </p:cNvPr>
          <p:cNvGraphicFramePr>
            <a:graphicFrameLocks noGrp="1"/>
          </p:cNvGraphicFramePr>
          <p:nvPr>
            <p:extLst>
              <p:ext uri="{D42A27DB-BD31-4B8C-83A1-F6EECF244321}">
                <p14:modId xmlns:p14="http://schemas.microsoft.com/office/powerpoint/2010/main" val="1872598633"/>
              </p:ext>
            </p:extLst>
          </p:nvPr>
        </p:nvGraphicFramePr>
        <p:xfrm>
          <a:off x="347345" y="863111"/>
          <a:ext cx="11079127" cy="4830835"/>
        </p:xfrm>
        <a:graphic>
          <a:graphicData uri="http://schemas.openxmlformats.org/drawingml/2006/table">
            <a:tbl>
              <a:tblPr firstRow="1" bandRow="1">
                <a:tableStyleId>{5C22544A-7EE6-4342-B048-85BDC9FD1C3A}</a:tableStyleId>
              </a:tblPr>
              <a:tblGrid>
                <a:gridCol w="859858">
                  <a:extLst>
                    <a:ext uri="{9D8B030D-6E8A-4147-A177-3AD203B41FA5}">
                      <a16:colId xmlns:a16="http://schemas.microsoft.com/office/drawing/2014/main" val="2630322323"/>
                    </a:ext>
                  </a:extLst>
                </a:gridCol>
                <a:gridCol w="7272868">
                  <a:extLst>
                    <a:ext uri="{9D8B030D-6E8A-4147-A177-3AD203B41FA5}">
                      <a16:colId xmlns:a16="http://schemas.microsoft.com/office/drawing/2014/main" val="3074172791"/>
                    </a:ext>
                  </a:extLst>
                </a:gridCol>
                <a:gridCol w="2946401">
                  <a:extLst>
                    <a:ext uri="{9D8B030D-6E8A-4147-A177-3AD203B41FA5}">
                      <a16:colId xmlns:a16="http://schemas.microsoft.com/office/drawing/2014/main" val="3447229158"/>
                    </a:ext>
                  </a:extLst>
                </a:gridCol>
              </a:tblGrid>
              <a:tr h="214859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Matching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Services</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tx1"/>
                          </a:solidFill>
                          <a:effectLst/>
                          <a:latin typeface="+mn-lt"/>
                          <a:ea typeface="+mn-ea"/>
                          <a:cs typeface="+mn-cs"/>
                          <a:sym typeface="Arial"/>
                        </a:rPr>
                        <a:t>Services to be switched (includes indicating if a port is required)  – Mandatory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tx1"/>
                        </a:solidFill>
                        <a:effectLst/>
                        <a:latin typeface="+mn-lt"/>
                        <a:ea typeface="+mn-ea"/>
                        <a:cs typeface="+mn-cs"/>
                        <a:sym typeface="Arial"/>
                      </a:endParaRPr>
                    </a:p>
                    <a:p>
                      <a:pPr rtl="0"/>
                      <a:r>
                        <a:rPr lang="en-GB" sz="1000" b="0" i="0" u="none" strike="noStrike" cap="none" dirty="0">
                          <a:solidFill>
                            <a:schemeClr val="tx1"/>
                          </a:solidFill>
                          <a:effectLst/>
                          <a:latin typeface="+mn-lt"/>
                          <a:ea typeface="+mn-ea"/>
                          <a:cs typeface="Calibri" panose="020F0502020204030204" pitchFamily="34" charset="0"/>
                          <a:sym typeface="Arial"/>
                        </a:rPr>
                        <a:t>Telephone number – Mandatory for NBICS (where a customer wishes to switch a continuous range of telephone numbers for example 0161123456 to 0161123476 these can be completed in one match by entering into the service identifier field the start and the last in the number range (inclusive). </a:t>
                      </a:r>
                    </a:p>
                    <a:p>
                      <a:pPr rtl="0"/>
                      <a:endParaRPr lang="en-GB" sz="1000" b="0" i="0" u="none" strike="noStrike" cap="none" dirty="0">
                        <a:solidFill>
                          <a:schemeClr val="tx1"/>
                        </a:solidFill>
                        <a:effectLst/>
                        <a:latin typeface="+mn-lt"/>
                        <a:ea typeface="+mn-ea"/>
                        <a:cs typeface="Calibri" panose="020F0502020204030204" pitchFamily="34" charset="0"/>
                        <a:sym typeface="Arial"/>
                      </a:endParaRPr>
                    </a:p>
                    <a:p>
                      <a:pPr rtl="0"/>
                      <a:r>
                        <a:rPr lang="en-GB" sz="1000" b="0" i="0" u="none" strike="noStrike" cap="none" dirty="0">
                          <a:solidFill>
                            <a:schemeClr val="tx1"/>
                          </a:solidFill>
                          <a:effectLst/>
                          <a:latin typeface="+mn-lt"/>
                          <a:ea typeface="+mn-ea"/>
                          <a:cs typeface="Calibri" panose="020F0502020204030204" pitchFamily="34" charset="0"/>
                          <a:sym typeface="Arial"/>
                        </a:rPr>
                        <a:t>IAS – Optional to provide the service identifier (e.g. Openreach Asset ID) or the address associated with the service. The address field may be required to locate a service where no service identifier has been provided, if there is no NBICS to be switched or in a multisite scenario. </a:t>
                      </a:r>
                    </a:p>
                    <a:p>
                      <a:pPr lvl="0"/>
                      <a:endParaRPr lang="en-GB" sz="1000" b="0" i="0" u="none" strike="noStrike" cap="none" dirty="0">
                        <a:solidFill>
                          <a:schemeClr val="dk1"/>
                        </a:solidFill>
                        <a:effectLst/>
                        <a:latin typeface="+mn-lt"/>
                        <a:ea typeface="+mn-ea"/>
                        <a:cs typeface="+mn-cs"/>
                        <a:sym typeface="Arial"/>
                      </a:endParaRPr>
                    </a:p>
                    <a:p>
                      <a:pPr lvl="0"/>
                      <a:r>
                        <a:rPr lang="en-GB" sz="1000" b="0" i="0" u="none" strike="noStrike" cap="none" dirty="0">
                          <a:solidFill>
                            <a:schemeClr val="dk1"/>
                          </a:solidFill>
                          <a:effectLst/>
                          <a:latin typeface="+mn-lt"/>
                          <a:ea typeface="+mn-ea"/>
                          <a:cs typeface="+mn-cs"/>
                          <a:sym typeface="Arial"/>
                        </a:rPr>
                        <a:t>The LRCP has 2 working days to respond to the match request.</a:t>
                      </a:r>
                    </a:p>
                    <a:p>
                      <a:pPr lvl="0"/>
                      <a:r>
                        <a:rPr lang="en-GB" sz="1000" b="0" i="0" u="none" strike="noStrike" cap="none" dirty="0">
                          <a:solidFill>
                            <a:schemeClr val="tx1"/>
                          </a:solidFill>
                          <a:effectLst/>
                          <a:latin typeface="+mn-lt"/>
                          <a:ea typeface="+mn-ea"/>
                          <a:cs typeface="+mn-cs"/>
                          <a:sym typeface="Arial"/>
                        </a:rPr>
                        <a:t>The LRCP should return the cupid of the losing voice provider if available. </a:t>
                      </a:r>
                    </a:p>
                    <a:p>
                      <a:pPr lvl="0"/>
                      <a:endParaRPr lang="en-GB" sz="1000" b="0" i="0" u="none" strike="noStrike" cap="none" dirty="0">
                        <a:solidFill>
                          <a:schemeClr val="tx1"/>
                        </a:solidFill>
                        <a:effectLst/>
                        <a:latin typeface="+mn-lt"/>
                        <a:ea typeface="+mn-ea"/>
                        <a:cs typeface="+mn-cs"/>
                        <a:sym typeface="Arial"/>
                      </a:endParaRPr>
                    </a:p>
                    <a:p>
                      <a:pPr lvl="0"/>
                      <a:r>
                        <a:rPr lang="en-GB" sz="1000" b="0" i="0" u="none" strike="noStrike" cap="none" dirty="0">
                          <a:solidFill>
                            <a:schemeClr val="accent2">
                              <a:lumMod val="75000"/>
                            </a:schemeClr>
                          </a:solidFill>
                          <a:effectLst/>
                          <a:latin typeface="+mn-lt"/>
                          <a:ea typeface="+mn-ea"/>
                          <a:cs typeface="+mn-cs"/>
                          <a:sym typeface="Arial"/>
                        </a:rPr>
                        <a:t>Where a service identifier is not provided, we will use the address provided in the customer match. If there is only one IAS service at that location this will be used for the service match, where multiple services are present at the locations a service identifier is required. </a:t>
                      </a:r>
                      <a:endParaRPr lang="en-US" sz="1000" dirty="0">
                        <a:solidFill>
                          <a:schemeClr val="accent2">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Ability to include number ranges prevents multiple matches for the same data. </a:t>
                      </a:r>
                    </a:p>
                    <a:p>
                      <a:endParaRPr lang="en-GB" sz="1000" b="0" dirty="0">
                        <a:solidFill>
                          <a:schemeClr val="tx1"/>
                        </a:solidFill>
                      </a:endParaRPr>
                    </a:p>
                    <a:p>
                      <a:r>
                        <a:rPr lang="en-GB" sz="1000" b="0" dirty="0">
                          <a:solidFill>
                            <a:schemeClr val="tx1"/>
                          </a:solidFill>
                        </a:rPr>
                        <a:t>Returning the cupid at the match stage, will support efficient porting processes, e.g. simplify the porting validation process, avoiding sending the port order to the range holder in a subport scenario. </a:t>
                      </a:r>
                    </a:p>
                    <a:p>
                      <a:endParaRPr lang="en-GB" sz="1000" b="0" dirty="0">
                        <a:solidFill>
                          <a:schemeClr val="tx1"/>
                        </a:solidFill>
                      </a:endParaRPr>
                    </a:p>
                    <a:p>
                      <a:r>
                        <a:rPr lang="en-GB" sz="1000" b="0" dirty="0">
                          <a:solidFill>
                            <a:schemeClr val="tx1"/>
                          </a:solidFill>
                        </a:rPr>
                        <a:t>We recognise IAS doesn’t have the same unique identifier across providers, therefore a pragmatic approach for when additional asset identifiers are required was considered. </a:t>
                      </a:r>
                    </a:p>
                    <a:p>
                      <a:endParaRPr lang="en-GB" sz="1000" b="0" dirty="0">
                        <a:solidFill>
                          <a:schemeClr val="tx1"/>
                        </a:solidFill>
                      </a:endParaRPr>
                    </a:p>
                    <a:p>
                      <a:r>
                        <a:rPr lang="en-GB" sz="1000" b="0" dirty="0">
                          <a:solidFill>
                            <a:schemeClr val="accent2">
                              <a:lumMod val="75000"/>
                            </a:schemeClr>
                          </a:solidFill>
                        </a:rPr>
                        <a:t>To avoid an incorrect match of service where multiple services are at the same location</a:t>
                      </a:r>
                    </a:p>
                    <a:p>
                      <a:endParaRPr lang="en-GB" sz="1000" b="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4184271"/>
                  </a:ext>
                </a:extLst>
              </a:tr>
              <a:tr h="214859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tx1"/>
                          </a:solidFill>
                          <a:effectLst/>
                          <a:latin typeface="+mn-lt"/>
                          <a:ea typeface="+mn-ea"/>
                          <a:cs typeface="+mn-cs"/>
                          <a:sym typeface="Arial"/>
                        </a:rPr>
                        <a:t>Authority to Switch</a:t>
                      </a: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b="0" dirty="0">
                          <a:solidFill>
                            <a:schemeClr val="tx1"/>
                          </a:solidFill>
                        </a:rPr>
                        <a:t>The GRCP has a responsibility to ensure the customer going through the sales journey has the authority to switch retailer and cancel specified services. </a:t>
                      </a:r>
                    </a:p>
                    <a:p>
                      <a:pPr lvl="0"/>
                      <a:r>
                        <a:rPr lang="en-GB" sz="1000" b="0" dirty="0">
                          <a:solidFill>
                            <a:schemeClr val="tx1"/>
                          </a:solidFill>
                        </a:rPr>
                        <a:t>The LRCP must trust this has been done when a match request is received. </a:t>
                      </a:r>
                    </a:p>
                    <a:p>
                      <a:pPr lvl="0"/>
                      <a:r>
                        <a:rPr lang="en-GB" sz="1000" b="0" dirty="0">
                          <a:solidFill>
                            <a:schemeClr val="tx1"/>
                          </a:solidFill>
                        </a:rPr>
                        <a:t>The LRCP will issue a set of switching implications directly to the customer, which gives the opportunity for their end customer to raise any concerns regarding the switch. </a:t>
                      </a:r>
                    </a:p>
                    <a:p>
                      <a:pPr lvl="0"/>
                      <a:r>
                        <a:rPr lang="en-GB" sz="1000" b="0" dirty="0">
                          <a:solidFill>
                            <a:schemeClr val="tx1"/>
                          </a:solidFill>
                        </a:rPr>
                        <a:t>If the LRCP’s end customer does raise concerns with the switch, i.e. it wasn’t authorised, there will be a facility for the LRCP to alert the GRCP and request evidence the GRCP has sufficient authority for the switch to proceed. </a:t>
                      </a:r>
                    </a:p>
                    <a:p>
                      <a:pPr lvl="0"/>
                      <a:r>
                        <a:rPr lang="en-GB" sz="1000" b="0" dirty="0">
                          <a:solidFill>
                            <a:schemeClr val="tx1"/>
                          </a:solidFill>
                        </a:rPr>
                        <a:t>Until such evidence has been provided, the cancellation of services will be on hold.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Reflects the regulation and supports consistency across industry. </a:t>
                      </a:r>
                    </a:p>
                    <a:p>
                      <a:endParaRPr lang="en-GB" sz="1000" b="0" dirty="0">
                        <a:solidFill>
                          <a:schemeClr val="tx1"/>
                        </a:solidFill>
                      </a:endParaRPr>
                    </a:p>
                    <a:p>
                      <a:r>
                        <a:rPr lang="en-GB" sz="1000" b="0" dirty="0">
                          <a:solidFill>
                            <a:schemeClr val="tx1"/>
                          </a:solidFill>
                        </a:rPr>
                        <a:t>In the absence of cancel other, it is recognised cases whereby malicious or erroneous switches may occur. Introducing an ability to pause is considered a requirement. An exceptions process to support pausing is to be defined.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4938667"/>
                  </a:ext>
                </a:extLst>
              </a:tr>
            </a:tbl>
          </a:graphicData>
        </a:graphic>
      </p:graphicFrame>
    </p:spTree>
    <p:extLst>
      <p:ext uri="{BB962C8B-B14F-4D97-AF65-F5344CB8AC3E}">
        <p14:creationId xmlns:p14="http://schemas.microsoft.com/office/powerpoint/2010/main" val="2903406080"/>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9;p4">
            <a:extLst>
              <a:ext uri="{FF2B5EF4-FFF2-40B4-BE49-F238E27FC236}">
                <a16:creationId xmlns:a16="http://schemas.microsoft.com/office/drawing/2014/main" id="{E8B56FC3-034E-AD38-E478-F276A8199AC5}"/>
              </a:ext>
            </a:extLst>
          </p:cNvPr>
          <p:cNvSpPr txBox="1">
            <a:spLocks/>
          </p:cNvSpPr>
          <p:nvPr/>
        </p:nvSpPr>
        <p:spPr>
          <a:xfrm>
            <a:off x="313478" y="191039"/>
            <a:ext cx="8974455" cy="468471"/>
          </a:xfrm>
          <a:prstGeom prst="rect">
            <a:avLst/>
          </a:prstGeom>
          <a:noFill/>
          <a:ln>
            <a:noFill/>
          </a:ln>
        </p:spPr>
        <p:txBody>
          <a:bodyPr spcFirstLastPara="1" wrap="square" lIns="91425" tIns="45700" rIns="91425" bIns="45700" anchor="b" anchorCtr="0">
            <a:normAutofit fontScale="850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1146"/>
              </a:buClr>
              <a:buSzPts val="4400"/>
            </a:pPr>
            <a:r>
              <a:rPr lang="en-US" sz="3600" dirty="0">
                <a:solidFill>
                  <a:srgbClr val="001146"/>
                </a:solidFill>
              </a:rPr>
              <a:t>GPLB Switching: Proposed Process Rationale</a:t>
            </a:r>
            <a:endParaRPr lang="en-US" sz="3600" dirty="0">
              <a:solidFill>
                <a:srgbClr val="000926"/>
              </a:solidFill>
            </a:endParaRPr>
          </a:p>
        </p:txBody>
      </p:sp>
      <p:graphicFrame>
        <p:nvGraphicFramePr>
          <p:cNvPr id="6" name="Table 5">
            <a:extLst>
              <a:ext uri="{FF2B5EF4-FFF2-40B4-BE49-F238E27FC236}">
                <a16:creationId xmlns:a16="http://schemas.microsoft.com/office/drawing/2014/main" id="{A059B256-1AEC-7EF0-7520-6ACA4EC55552}"/>
              </a:ext>
            </a:extLst>
          </p:cNvPr>
          <p:cNvGraphicFramePr>
            <a:graphicFrameLocks noGrp="1"/>
          </p:cNvGraphicFramePr>
          <p:nvPr>
            <p:extLst>
              <p:ext uri="{D42A27DB-BD31-4B8C-83A1-F6EECF244321}">
                <p14:modId xmlns:p14="http://schemas.microsoft.com/office/powerpoint/2010/main" val="3316045124"/>
              </p:ext>
            </p:extLst>
          </p:nvPr>
        </p:nvGraphicFramePr>
        <p:xfrm>
          <a:off x="410140" y="878623"/>
          <a:ext cx="10943660" cy="3566160"/>
        </p:xfrm>
        <a:graphic>
          <a:graphicData uri="http://schemas.openxmlformats.org/drawingml/2006/table">
            <a:tbl>
              <a:tblPr firstRow="1" bandRow="1">
                <a:tableStyleId>{5C22544A-7EE6-4342-B048-85BDC9FD1C3A}</a:tableStyleId>
              </a:tblPr>
              <a:tblGrid>
                <a:gridCol w="944528">
                  <a:extLst>
                    <a:ext uri="{9D8B030D-6E8A-4147-A177-3AD203B41FA5}">
                      <a16:colId xmlns:a16="http://schemas.microsoft.com/office/drawing/2014/main" val="2853713683"/>
                    </a:ext>
                  </a:extLst>
                </a:gridCol>
                <a:gridCol w="5268767">
                  <a:extLst>
                    <a:ext uri="{9D8B030D-6E8A-4147-A177-3AD203B41FA5}">
                      <a16:colId xmlns:a16="http://schemas.microsoft.com/office/drawing/2014/main" val="2253939710"/>
                    </a:ext>
                  </a:extLst>
                </a:gridCol>
                <a:gridCol w="4730365">
                  <a:extLst>
                    <a:ext uri="{9D8B030D-6E8A-4147-A177-3AD203B41FA5}">
                      <a16:colId xmlns:a16="http://schemas.microsoft.com/office/drawing/2014/main" val="126818528"/>
                    </a:ext>
                  </a:extLst>
                </a:gridCol>
              </a:tblGrid>
              <a:tr h="2467642">
                <a:tc>
                  <a:txBody>
                    <a:bodyPr/>
                    <a:lstStyle/>
                    <a:p>
                      <a:r>
                        <a:rPr lang="en-GB" sz="1000" b="0" i="0" u="none" strike="noStrike" cap="none" dirty="0">
                          <a:solidFill>
                            <a:schemeClr val="dk1"/>
                          </a:solidFill>
                          <a:effectLst/>
                          <a:latin typeface="+mn-lt"/>
                          <a:ea typeface="+mn-ea"/>
                          <a:cs typeface="+mn-cs"/>
                          <a:sym typeface="Arial"/>
                        </a:rPr>
                        <a:t>Asset List</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Requesting an asset list as part of the match request is optional.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dk1"/>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tx1"/>
                          </a:solidFill>
                          <a:effectLst/>
                          <a:latin typeface="+mn-lt"/>
                          <a:ea typeface="+mn-ea"/>
                          <a:cs typeface="+mn-cs"/>
                          <a:sym typeface="Arial"/>
                        </a:rPr>
                        <a:t>Requester name should be included by the GRCP.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dk1"/>
                        </a:solidFill>
                        <a:effectLst/>
                        <a:latin typeface="+mn-lt"/>
                        <a:ea typeface="+mn-ea"/>
                        <a:cs typeface="+mn-cs"/>
                        <a:sym typeface="Arial"/>
                      </a:endParaRPr>
                    </a:p>
                    <a:p>
                      <a:r>
                        <a:rPr lang="en-GB" sz="1000" b="0" i="0" u="none" strike="noStrike" cap="none" dirty="0">
                          <a:solidFill>
                            <a:schemeClr val="dk1"/>
                          </a:solidFill>
                          <a:effectLst/>
                          <a:latin typeface="+mn-lt"/>
                          <a:ea typeface="+mn-ea"/>
                          <a:cs typeface="+mn-cs"/>
                          <a:sym typeface="Arial"/>
                        </a:rPr>
                        <a:t>Repeat requests for asset lists will be assessed and a decision made by the LRCP as to whether a new asset list is required or the last one generated can be resent if needed, i.e. there has been no changes to the customers assets to warrant a new one. </a:t>
                      </a:r>
                    </a:p>
                    <a:p>
                      <a:endParaRPr lang="en-GB" sz="1000" b="0" i="0" u="none" strike="noStrike" cap="none" dirty="0">
                        <a:solidFill>
                          <a:schemeClr val="dk1"/>
                        </a:solidFill>
                        <a:effectLst/>
                        <a:latin typeface="+mn-lt"/>
                        <a:ea typeface="+mn-ea"/>
                        <a:cs typeface="+mn-cs"/>
                        <a:sym typeface="Arial"/>
                      </a:endParaRPr>
                    </a:p>
                    <a:p>
                      <a:r>
                        <a:rPr lang="en-GB" sz="1000" b="0" i="0" u="none" strike="noStrike" cap="none" dirty="0">
                          <a:solidFill>
                            <a:schemeClr val="dk1"/>
                          </a:solidFill>
                          <a:effectLst/>
                          <a:latin typeface="+mn-lt"/>
                          <a:ea typeface="+mn-ea"/>
                          <a:cs typeface="+mn-cs"/>
                          <a:sym typeface="Arial"/>
                        </a:rPr>
                        <a:t>The LRCP will send a message to the GRCP to indicate the asset list has been sent and by what mechanism (email/letter etc) or doesn’t’ need to be sent. </a:t>
                      </a:r>
                    </a:p>
                    <a:p>
                      <a:endParaRPr lang="en-GB" sz="1000" b="0" i="0" u="none" strike="noStrike" cap="none" dirty="0">
                        <a:solidFill>
                          <a:schemeClr val="dk1"/>
                        </a:solidFill>
                        <a:effectLst/>
                        <a:latin typeface="+mn-lt"/>
                        <a:ea typeface="+mn-ea"/>
                        <a:cs typeface="+mn-cs"/>
                        <a:sym typeface="Arial"/>
                      </a:endParaRPr>
                    </a:p>
                    <a:p>
                      <a:r>
                        <a:rPr lang="en-GB" sz="1000" b="0" i="0" u="none" strike="noStrike" cap="none" dirty="0">
                          <a:solidFill>
                            <a:schemeClr val="dk1"/>
                          </a:solidFill>
                          <a:effectLst/>
                          <a:latin typeface="+mn-lt"/>
                          <a:ea typeface="+mn-ea"/>
                          <a:cs typeface="+mn-cs"/>
                          <a:sym typeface="Arial"/>
                        </a:rPr>
                        <a:t>The LRCP has a maximum 2 working days to issue the asset list. </a:t>
                      </a:r>
                      <a:endParaRPr lang="en-US" sz="1000" b="0" i="0" u="none" strike="noStrike" cap="none" dirty="0">
                        <a:solidFill>
                          <a:schemeClr val="dk1"/>
                        </a:solidFill>
                        <a:effectLst/>
                        <a:latin typeface="+mn-lt"/>
                        <a:ea typeface="+mn-ea"/>
                        <a:cs typeface="+mn-cs"/>
                        <a:sym typeface="Arial"/>
                      </a:endParaRPr>
                    </a:p>
                    <a:p>
                      <a:endParaRPr lang="en-US" sz="1000" b="0" i="0" u="none" strike="noStrike" cap="none" dirty="0">
                        <a:solidFill>
                          <a:schemeClr val="accent2">
                            <a:lumMod val="75000"/>
                          </a:schemeClr>
                        </a:solidFill>
                        <a:effectLst/>
                        <a:latin typeface="+mn-lt"/>
                        <a:ea typeface="+mn-ea"/>
                        <a:cs typeface="+mn-cs"/>
                        <a:sym typeface="Arial"/>
                      </a:endParaRPr>
                    </a:p>
                    <a:p>
                      <a:r>
                        <a:rPr lang="en-US" sz="1000" b="0" i="0" u="none" strike="noStrike" cap="none" dirty="0">
                          <a:solidFill>
                            <a:schemeClr val="accent2">
                              <a:lumMod val="75000"/>
                            </a:schemeClr>
                          </a:solidFill>
                          <a:effectLst/>
                          <a:latin typeface="+mn-lt"/>
                          <a:ea typeface="+mn-ea"/>
                          <a:cs typeface="+mn-cs"/>
                          <a:sym typeface="Arial"/>
                        </a:rPr>
                        <a:t>Asset List only available where account reference is given. </a:t>
                      </a:r>
                    </a:p>
                    <a:p>
                      <a:r>
                        <a:rPr lang="en-US" sz="1000" b="0" i="0" u="none" strike="noStrike" cap="none" dirty="0">
                          <a:solidFill>
                            <a:schemeClr val="accent2">
                              <a:lumMod val="75000"/>
                            </a:schemeClr>
                          </a:solidFill>
                          <a:effectLst/>
                          <a:latin typeface="+mn-lt"/>
                          <a:ea typeface="+mn-ea"/>
                          <a:cs typeface="+mn-cs"/>
                          <a:sym typeface="Arial"/>
                        </a:rPr>
                        <a:t>Where multiple sites or accounts are required for asset lists – then multiple customer match requests are needed. Order reference numbers may be linked.</a:t>
                      </a:r>
                    </a:p>
                    <a:p>
                      <a:endParaRPr lang="en-US" sz="1000" b="0" i="0" u="none" strike="noStrike" cap="none" dirty="0">
                        <a:solidFill>
                          <a:schemeClr val="accent2">
                            <a:lumMod val="75000"/>
                          </a:schemeClr>
                        </a:solidFill>
                        <a:effectLst/>
                        <a:latin typeface="+mn-lt"/>
                        <a:ea typeface="+mn-ea"/>
                        <a:cs typeface="+mn-cs"/>
                        <a:sym typeface="Arial"/>
                      </a:endParaRPr>
                    </a:p>
                    <a:p>
                      <a:endParaRPr lang="en-GB" sz="1000" b="0" i="0" u="none" strike="noStrike" cap="none" dirty="0">
                        <a:solidFill>
                          <a:schemeClr val="accent2">
                            <a:lumMod val="75000"/>
                          </a:schemeClr>
                        </a:solidFill>
                        <a:effectLst/>
                        <a:latin typeface="+mn-lt"/>
                        <a:ea typeface="+mn-ea"/>
                        <a:cs typeface="+mn-cs"/>
                        <a:sym typeface="Arial"/>
                      </a:endParaRPr>
                    </a:p>
                    <a:p>
                      <a:r>
                        <a:rPr lang="en-GB" sz="1400" b="1" i="0" u="none" strike="noStrike" cap="none" dirty="0">
                          <a:solidFill>
                            <a:schemeClr val="lt1"/>
                          </a:solidFill>
                          <a:effectLst/>
                          <a:latin typeface="+mn-lt"/>
                          <a:ea typeface="+mn-ea"/>
                          <a:cs typeface="+mn-cs"/>
                          <a:sym typeface="Arial"/>
                        </a:rPr>
                        <a:t>Where multiple sites or accounts are required for asset lists – then multiple customer match requests are needed.</a:t>
                      </a:r>
                      <a:endParaRPr lang="en-GB" sz="1000" b="0" i="0" u="none" strike="noStrike" cap="none" dirty="0">
                        <a:solidFill>
                          <a:schemeClr val="accent2">
                            <a:lumMod val="75000"/>
                          </a:schemeClr>
                        </a:solidFill>
                        <a:effectLst/>
                        <a:latin typeface="+mn-lt"/>
                        <a:ea typeface="+mn-ea"/>
                        <a:cs typeface="+mn-cs"/>
                        <a:sym typeface="Arial"/>
                      </a:endParaRPr>
                    </a:p>
                    <a:p>
                      <a:endParaRPr lang="en-GB" sz="1000" b="0" i="0" u="none" strike="noStrike" cap="none" dirty="0">
                        <a:solidFill>
                          <a:schemeClr val="accent2">
                            <a:lumMod val="75000"/>
                          </a:schemeClr>
                        </a:solidFill>
                        <a:effectLst/>
                        <a:latin typeface="+mn-lt"/>
                        <a:ea typeface="+mn-ea"/>
                        <a:cs typeface="+mn-cs"/>
                        <a:sym typeface="Arial"/>
                      </a:endParaRPr>
                    </a:p>
                    <a:p>
                      <a:endParaRPr lang="en-GB" sz="1000" b="0" i="0" u="none" strike="noStrike" cap="none" dirty="0">
                        <a:solidFill>
                          <a:schemeClr val="dk1"/>
                        </a:solidFill>
                        <a:effectLst/>
                        <a:latin typeface="+mn-lt"/>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To support a gaining provider led process, we introduced the concept of an asset list to ensure the GRCP and the customer correctly identify the services to be switched/ceased. This is to prevent any error, potentially impacting the customer.</a:t>
                      </a:r>
                    </a:p>
                    <a:p>
                      <a:endParaRPr lang="en-GB" sz="1000" b="0" dirty="0">
                        <a:solidFill>
                          <a:schemeClr val="tx1"/>
                        </a:solidFill>
                      </a:endParaRPr>
                    </a:p>
                    <a:p>
                      <a:r>
                        <a:rPr lang="en-GB" sz="1000" b="0" dirty="0">
                          <a:solidFill>
                            <a:schemeClr val="tx1"/>
                          </a:solidFill>
                        </a:rPr>
                        <a:t>We considered the LRCP providing an asset list directly to the GRCP, however concluded that this could result in additional commercial data being unnecessarily shared and may be considered a DP issue. </a:t>
                      </a:r>
                    </a:p>
                    <a:p>
                      <a:endParaRPr lang="en-GB" sz="1000" b="0" dirty="0">
                        <a:solidFill>
                          <a:schemeClr val="tx1"/>
                        </a:solidFill>
                      </a:endParaRPr>
                    </a:p>
                    <a:p>
                      <a:r>
                        <a:rPr lang="en-GB" sz="1000" b="0" dirty="0">
                          <a:solidFill>
                            <a:schemeClr val="tx1"/>
                          </a:solidFill>
                        </a:rPr>
                        <a:t>By setting out a recommended format of an asset list, this means greater likelihood for the customer to have the information they need to share with the GRCP to achieve a successful switch.</a:t>
                      </a:r>
                    </a:p>
                    <a:p>
                      <a:endParaRPr lang="en-GB" sz="1000" b="0" dirty="0">
                        <a:solidFill>
                          <a:schemeClr val="tx1"/>
                        </a:solidFill>
                      </a:endParaRPr>
                    </a:p>
                    <a:p>
                      <a:r>
                        <a:rPr lang="en-GB" sz="1000" b="0" dirty="0">
                          <a:solidFill>
                            <a:schemeClr val="accent2">
                              <a:lumMod val="75000"/>
                            </a:schemeClr>
                          </a:solidFill>
                        </a:rPr>
                        <a:t>Account number required to ensure that the correct information is provided.</a:t>
                      </a:r>
                    </a:p>
                    <a:p>
                      <a:endParaRPr lang="en-GB" sz="1000" b="0" dirty="0">
                        <a:solidFill>
                          <a:schemeClr val="tx1"/>
                        </a:solidFill>
                      </a:endParaRPr>
                    </a:p>
                    <a:p>
                      <a:r>
                        <a:rPr lang="en-GB" sz="1000" b="0" dirty="0">
                          <a:solidFill>
                            <a:schemeClr val="tx1"/>
                          </a:solidFill>
                        </a:rPr>
                        <a:t>Guidance –</a:t>
                      </a:r>
                    </a:p>
                    <a:p>
                      <a:pPr marL="228600" indent="-228600">
                        <a:buAutoNum type="arabicPeriod"/>
                      </a:pPr>
                      <a:r>
                        <a:rPr lang="en-GB" sz="1000" b="0" dirty="0">
                          <a:solidFill>
                            <a:schemeClr val="tx1"/>
                          </a:solidFill>
                        </a:rPr>
                        <a:t>Strongly recommended an asset list is requested for complex switches/ports, for example where the customer has services on multiple sites and or multiple services at a single site. . </a:t>
                      </a:r>
                    </a:p>
                    <a:p>
                      <a:pPr marL="0" indent="0">
                        <a:buNone/>
                      </a:pPr>
                      <a:endParaRPr lang="en-GB" sz="1000" b="0" dirty="0">
                        <a:solidFill>
                          <a:schemeClr val="tx1"/>
                        </a:solidFill>
                      </a:endParaRPr>
                    </a:p>
                    <a:p>
                      <a:endParaRPr lang="en-GB"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312740"/>
                  </a:ext>
                </a:extLst>
              </a:tr>
            </a:tbl>
          </a:graphicData>
        </a:graphic>
      </p:graphicFrame>
      <p:graphicFrame>
        <p:nvGraphicFramePr>
          <p:cNvPr id="5" name="Table 4">
            <a:extLst>
              <a:ext uri="{FF2B5EF4-FFF2-40B4-BE49-F238E27FC236}">
                <a16:creationId xmlns:a16="http://schemas.microsoft.com/office/drawing/2014/main" id="{F299120E-5837-2EF0-DE5E-942D75A71348}"/>
              </a:ext>
            </a:extLst>
          </p:cNvPr>
          <p:cNvGraphicFramePr>
            <a:graphicFrameLocks noGrp="1"/>
          </p:cNvGraphicFramePr>
          <p:nvPr>
            <p:extLst>
              <p:ext uri="{D42A27DB-BD31-4B8C-83A1-F6EECF244321}">
                <p14:modId xmlns:p14="http://schemas.microsoft.com/office/powerpoint/2010/main" val="2123198543"/>
              </p:ext>
            </p:extLst>
          </p:nvPr>
        </p:nvGraphicFramePr>
        <p:xfrm>
          <a:off x="410140" y="3560863"/>
          <a:ext cx="10943661" cy="1920240"/>
        </p:xfrm>
        <a:graphic>
          <a:graphicData uri="http://schemas.openxmlformats.org/drawingml/2006/table">
            <a:tbl>
              <a:tblPr firstRow="1" bandRow="1">
                <a:tableStyleId>{5C22544A-7EE6-4342-B048-85BDC9FD1C3A}</a:tableStyleId>
              </a:tblPr>
              <a:tblGrid>
                <a:gridCol w="946310">
                  <a:extLst>
                    <a:ext uri="{9D8B030D-6E8A-4147-A177-3AD203B41FA5}">
                      <a16:colId xmlns:a16="http://schemas.microsoft.com/office/drawing/2014/main" val="3511360854"/>
                    </a:ext>
                  </a:extLst>
                </a:gridCol>
                <a:gridCol w="5264484">
                  <a:extLst>
                    <a:ext uri="{9D8B030D-6E8A-4147-A177-3AD203B41FA5}">
                      <a16:colId xmlns:a16="http://schemas.microsoft.com/office/drawing/2014/main" val="3054582432"/>
                    </a:ext>
                  </a:extLst>
                </a:gridCol>
                <a:gridCol w="4732867">
                  <a:extLst>
                    <a:ext uri="{9D8B030D-6E8A-4147-A177-3AD203B41FA5}">
                      <a16:colId xmlns:a16="http://schemas.microsoft.com/office/drawing/2014/main" val="844623811"/>
                    </a:ext>
                  </a:extLst>
                </a:gridCol>
              </a:tblGrid>
              <a:tr h="1162696">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dirty="0">
                          <a:solidFill>
                            <a:schemeClr val="tx1"/>
                          </a:solidFill>
                        </a:rPr>
                        <a:t>Porting Authorisation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The LRCP cannot reject a match request if a signature / LOA is not provided. </a:t>
                      </a:r>
                    </a:p>
                    <a:p>
                      <a:endParaRPr lang="en-GB" sz="1000" b="0" dirty="0">
                        <a:solidFill>
                          <a:schemeClr val="tx1"/>
                        </a:solidFill>
                      </a:endParaRPr>
                    </a:p>
                    <a:p>
                      <a:r>
                        <a:rPr lang="en-GB" sz="1000" b="0" dirty="0">
                          <a:solidFill>
                            <a:schemeClr val="tx1"/>
                          </a:solidFill>
                        </a:rPr>
                        <a:t>The LRCP cannot ask for a signatory/LOA in the GPLB process, it is optional for the GRCP to include, but may be insisted on further down the chain in the porting process. . </a:t>
                      </a:r>
                    </a:p>
                    <a:p>
                      <a:endParaRPr lang="en-GB" sz="1000" b="0" dirty="0">
                        <a:solidFill>
                          <a:schemeClr val="tx1"/>
                        </a:solidFill>
                      </a:endParaRPr>
                    </a:p>
                    <a:p>
                      <a:r>
                        <a:rPr lang="en-GB" sz="1000" b="0" dirty="0">
                          <a:solidFill>
                            <a:schemeClr val="tx1"/>
                          </a:solidFill>
                        </a:rPr>
                        <a:t>If the order involves porting a facility to provide a signatory/LOA is available within the messaging, i.e. name, job title and a</a:t>
                      </a:r>
                      <a:r>
                        <a:rPr lang="en-GB" sz="1000" b="0" i="0" u="none" strike="noStrike" cap="none" dirty="0">
                          <a:solidFill>
                            <a:schemeClr val="tx1"/>
                          </a:solidFill>
                          <a:effectLst/>
                          <a:latin typeface="+mn-lt"/>
                          <a:ea typeface="+mn-ea"/>
                          <a:cs typeface="+mn-cs"/>
                          <a:sym typeface="Arial"/>
                        </a:rPr>
                        <a:t> document link can be included in the messaging. </a:t>
                      </a:r>
                      <a:endParaRPr lang="en-GB" sz="1000" b="0"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tx1"/>
                        </a:solidFill>
                        <a:effectLst/>
                        <a:latin typeface="+mn-lt"/>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To support a simple process, without friction, we wanted to ensure there were no unintended new barriers to switching within the process.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dk1"/>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We are conscious switching and porting often go hand in hand within the business market and wanted to offer functionality within GPLB, which may be insisted on further down the line within the existing port process.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dk1"/>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This also minimises customer effort, i.e. capturing sales information once.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dk1"/>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It is up to the GRCP to decide if they want to use this added functionality to improve their own porting processes.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rgbClr val="0070C0"/>
                        </a:solidFill>
                        <a:effectLst/>
                        <a:latin typeface="+mn-lt"/>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2651111"/>
                  </a:ext>
                </a:extLst>
              </a:tr>
            </a:tbl>
          </a:graphicData>
        </a:graphic>
      </p:graphicFrame>
    </p:spTree>
    <p:extLst>
      <p:ext uri="{BB962C8B-B14F-4D97-AF65-F5344CB8AC3E}">
        <p14:creationId xmlns:p14="http://schemas.microsoft.com/office/powerpoint/2010/main" val="3006772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9;p4">
            <a:extLst>
              <a:ext uri="{FF2B5EF4-FFF2-40B4-BE49-F238E27FC236}">
                <a16:creationId xmlns:a16="http://schemas.microsoft.com/office/drawing/2014/main" id="{E8B56FC3-034E-AD38-E478-F276A8199AC5}"/>
              </a:ext>
            </a:extLst>
          </p:cNvPr>
          <p:cNvSpPr txBox="1">
            <a:spLocks/>
          </p:cNvSpPr>
          <p:nvPr/>
        </p:nvSpPr>
        <p:spPr>
          <a:xfrm>
            <a:off x="658462" y="281210"/>
            <a:ext cx="8972553" cy="526961"/>
          </a:xfrm>
          <a:prstGeom prst="rect">
            <a:avLst/>
          </a:prstGeom>
          <a:noFill/>
          <a:ln>
            <a:noFill/>
          </a:ln>
        </p:spPr>
        <p:txBody>
          <a:bodyPr spcFirstLastPara="1" wrap="square" lIns="91425" tIns="45700" rIns="91425" bIns="45700" anchor="b" anchorCtr="0">
            <a:normAutofit lnSpcReduction="1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1146"/>
              </a:buClr>
              <a:buSzPts val="4400"/>
            </a:pPr>
            <a:r>
              <a:rPr lang="en-US" sz="3200" dirty="0">
                <a:solidFill>
                  <a:srgbClr val="001146"/>
                </a:solidFill>
              </a:rPr>
              <a:t>GPLB Switching: Proposed Process Rationale</a:t>
            </a:r>
            <a:endParaRPr lang="en-US" sz="3200" dirty="0">
              <a:solidFill>
                <a:srgbClr val="000926"/>
              </a:solidFill>
            </a:endParaRPr>
          </a:p>
        </p:txBody>
      </p:sp>
      <p:graphicFrame>
        <p:nvGraphicFramePr>
          <p:cNvPr id="5" name="Table 5">
            <a:extLst>
              <a:ext uri="{FF2B5EF4-FFF2-40B4-BE49-F238E27FC236}">
                <a16:creationId xmlns:a16="http://schemas.microsoft.com/office/drawing/2014/main" id="{DDEC0459-A61B-FE4B-4E46-9F30840282B0}"/>
              </a:ext>
            </a:extLst>
          </p:cNvPr>
          <p:cNvGraphicFramePr>
            <a:graphicFrameLocks noGrp="1"/>
          </p:cNvGraphicFramePr>
          <p:nvPr>
            <p:extLst>
              <p:ext uri="{D42A27DB-BD31-4B8C-83A1-F6EECF244321}">
                <p14:modId xmlns:p14="http://schemas.microsoft.com/office/powerpoint/2010/main" val="2292255245"/>
              </p:ext>
            </p:extLst>
          </p:nvPr>
        </p:nvGraphicFramePr>
        <p:xfrm>
          <a:off x="381000" y="1047610"/>
          <a:ext cx="11248548" cy="1005840"/>
        </p:xfrm>
        <a:graphic>
          <a:graphicData uri="http://schemas.openxmlformats.org/drawingml/2006/table">
            <a:tbl>
              <a:tblPr firstRow="1" bandRow="1">
                <a:tableStyleId>{5C22544A-7EE6-4342-B048-85BDC9FD1C3A}</a:tableStyleId>
              </a:tblPr>
              <a:tblGrid>
                <a:gridCol w="1323991">
                  <a:extLst>
                    <a:ext uri="{9D8B030D-6E8A-4147-A177-3AD203B41FA5}">
                      <a16:colId xmlns:a16="http://schemas.microsoft.com/office/drawing/2014/main" val="178534621"/>
                    </a:ext>
                  </a:extLst>
                </a:gridCol>
                <a:gridCol w="5576342">
                  <a:extLst>
                    <a:ext uri="{9D8B030D-6E8A-4147-A177-3AD203B41FA5}">
                      <a16:colId xmlns:a16="http://schemas.microsoft.com/office/drawing/2014/main" val="2463820642"/>
                    </a:ext>
                  </a:extLst>
                </a:gridCol>
                <a:gridCol w="4348215">
                  <a:extLst>
                    <a:ext uri="{9D8B030D-6E8A-4147-A177-3AD203B41FA5}">
                      <a16:colId xmlns:a16="http://schemas.microsoft.com/office/drawing/2014/main" val="352403228"/>
                    </a:ext>
                  </a:extLst>
                </a:gridCol>
              </a:tblGrid>
              <a:tr h="79618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dirty="0">
                          <a:solidFill>
                            <a:schemeClr val="tx1"/>
                          </a:solidFill>
                        </a:rPr>
                        <a:t>Consent to switch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The GRCP has a responsibility to gain the customers express consent they wish to switch. This includes providing a summary of what the customers is signing up to.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dk1"/>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The LRCP will send a set of switching implications directly to their end customer using existing contact details to inform the customer of any financial, service etc implications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 </a:t>
                      </a:r>
                      <a:r>
                        <a:rPr lang="en-GB" sz="10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dirty="0">
                          <a:solidFill>
                            <a:schemeClr val="tx1"/>
                          </a:solidFill>
                        </a:rPr>
                        <a:t>The GRCP responsibility is set by regulation.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dirty="0">
                          <a:solidFill>
                            <a:schemeClr val="tx1"/>
                          </a:solidFill>
                        </a:rPr>
                        <a:t>The LRCP responsibility is a principle set by GPLB SG and under the GC’s Ofcom expect customers to be informed. </a:t>
                      </a:r>
                    </a:p>
                    <a:p>
                      <a:endParaRPr lang="en-GB" sz="1000" b="0" i="0" u="none" strike="noStrike" cap="none" dirty="0">
                        <a:solidFill>
                          <a:srgbClr val="0070C0"/>
                        </a:solidFill>
                        <a:effectLst/>
                        <a:latin typeface="+mn-lt"/>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1364008"/>
                  </a:ext>
                </a:extLst>
              </a:tr>
            </a:tbl>
          </a:graphicData>
        </a:graphic>
      </p:graphicFrame>
      <p:graphicFrame>
        <p:nvGraphicFramePr>
          <p:cNvPr id="7" name="Table 6">
            <a:extLst>
              <a:ext uri="{FF2B5EF4-FFF2-40B4-BE49-F238E27FC236}">
                <a16:creationId xmlns:a16="http://schemas.microsoft.com/office/drawing/2014/main" id="{37CD4507-9C01-188F-71D4-F3A502A20874}"/>
              </a:ext>
            </a:extLst>
          </p:cNvPr>
          <p:cNvGraphicFramePr>
            <a:graphicFrameLocks noGrp="1"/>
          </p:cNvGraphicFramePr>
          <p:nvPr>
            <p:extLst>
              <p:ext uri="{D42A27DB-BD31-4B8C-83A1-F6EECF244321}">
                <p14:modId xmlns:p14="http://schemas.microsoft.com/office/powerpoint/2010/main" val="471629103"/>
              </p:ext>
            </p:extLst>
          </p:nvPr>
        </p:nvGraphicFramePr>
        <p:xfrm>
          <a:off x="381000" y="2053450"/>
          <a:ext cx="11248548" cy="3535680"/>
        </p:xfrm>
        <a:graphic>
          <a:graphicData uri="http://schemas.openxmlformats.org/drawingml/2006/table">
            <a:tbl>
              <a:tblPr firstRow="1" bandRow="1">
                <a:tableStyleId>{5C22544A-7EE6-4342-B048-85BDC9FD1C3A}</a:tableStyleId>
              </a:tblPr>
              <a:tblGrid>
                <a:gridCol w="1321795">
                  <a:extLst>
                    <a:ext uri="{9D8B030D-6E8A-4147-A177-3AD203B41FA5}">
                      <a16:colId xmlns:a16="http://schemas.microsoft.com/office/drawing/2014/main" val="1182626828"/>
                    </a:ext>
                  </a:extLst>
                </a:gridCol>
                <a:gridCol w="5583736">
                  <a:extLst>
                    <a:ext uri="{9D8B030D-6E8A-4147-A177-3AD203B41FA5}">
                      <a16:colId xmlns:a16="http://schemas.microsoft.com/office/drawing/2014/main" val="2205134472"/>
                    </a:ext>
                  </a:extLst>
                </a:gridCol>
                <a:gridCol w="4343017">
                  <a:extLst>
                    <a:ext uri="{9D8B030D-6E8A-4147-A177-3AD203B41FA5}">
                      <a16:colId xmlns:a16="http://schemas.microsoft.com/office/drawing/2014/main" val="4200449578"/>
                    </a:ext>
                  </a:extLst>
                </a:gridCol>
              </a:tblGrid>
              <a:tr h="125265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dirty="0">
                          <a:solidFill>
                            <a:schemeClr val="tx1"/>
                          </a:solidFill>
                        </a:rPr>
                        <a:t>SOR (switch order reference)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LRCP will generate and provide a switch order reference upon completion of a successful match request, this  could be customer matched or customer and services.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dk1"/>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Any additional further services would be matched and will be assigned to the same SOR so that all associated services to be switched for the customer are attached to the one SOR..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dk1"/>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tx1"/>
                          </a:solidFill>
                          <a:effectLst/>
                          <a:latin typeface="+mn-lt"/>
                          <a:ea typeface="+mn-ea"/>
                          <a:cs typeface="+mn-cs"/>
                          <a:sym typeface="Arial"/>
                        </a:rPr>
                        <a:t>An SOR is valid for 6 months from date of generation, the GRCP and LRCP should track the expiry. .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0" i="0" u="none" strike="noStrike" cap="none" dirty="0">
                        <a:solidFill>
                          <a:schemeClr val="dk1"/>
                        </a:solidFill>
                        <a:effectLst/>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SOR’s can be added to and the individual services switched incrementally  subject to the time period.</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b="0" i="0" u="none" strike="noStrike" cap="none" dirty="0">
                          <a:solidFill>
                            <a:schemeClr val="dk1"/>
                          </a:solidFill>
                          <a:effectLst/>
                          <a:latin typeface="+mn-lt"/>
                          <a:ea typeface="+mn-ea"/>
                          <a:cs typeface="+mn-cs"/>
                          <a:sym typeface="Arial"/>
                        </a:rPr>
                        <a:t> </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0" i="0" u="none" strike="noStrike" cap="none" dirty="0">
                          <a:solidFill>
                            <a:schemeClr val="dk1"/>
                          </a:solidFill>
                          <a:effectLst/>
                          <a:latin typeface="+mn-lt"/>
                          <a:ea typeface="+mn-ea"/>
                          <a:cs typeface="+mn-cs"/>
                          <a:sym typeface="Arial"/>
                        </a:rPr>
                        <a:t>Indicates successful validation of customer and or services and including the SOR may potentially reduce further validation effort in a supply chain and porting. </a:t>
                      </a:r>
                    </a:p>
                    <a:p>
                      <a:endParaRPr lang="en-GB" sz="1000" b="0" i="0" u="none" strike="noStrike" cap="none" dirty="0">
                        <a:solidFill>
                          <a:schemeClr val="dk1"/>
                        </a:solidFill>
                        <a:effectLst/>
                        <a:latin typeface="+mn-lt"/>
                        <a:ea typeface="+mn-ea"/>
                        <a:cs typeface="+mn-cs"/>
                        <a:sym typeface="Arial"/>
                      </a:endParaRPr>
                    </a:p>
                    <a:p>
                      <a:r>
                        <a:rPr lang="en-GB" sz="1000" b="0" i="0" u="none" strike="noStrike" cap="none" dirty="0">
                          <a:solidFill>
                            <a:schemeClr val="dk1"/>
                          </a:solidFill>
                          <a:effectLst/>
                          <a:latin typeface="+mn-lt"/>
                          <a:ea typeface="+mn-ea"/>
                          <a:cs typeface="+mn-cs"/>
                          <a:sym typeface="Arial"/>
                        </a:rPr>
                        <a:t>Discussions are currently underway within the porting community to decide and agree what changes are needed to reflect the new switching and porting regulations (C7).  </a:t>
                      </a:r>
                    </a:p>
                    <a:p>
                      <a:endParaRPr lang="en-GB" sz="1000" b="0" i="0" u="none" strike="noStrike" cap="none" dirty="0">
                        <a:solidFill>
                          <a:schemeClr val="dk1"/>
                        </a:solidFill>
                        <a:effectLst/>
                        <a:latin typeface="+mn-lt"/>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688377"/>
                  </a:ext>
                </a:extLst>
              </a:tr>
              <a:tr h="85789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t>Switch Order placement (using SOR)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a:t>The GRCP has up to 6 months to place a switch order using the SOR generated by the LRCP. </a:t>
                      </a:r>
                    </a:p>
                    <a:p>
                      <a:endParaRPr lang="en-US" sz="1000" dirty="0"/>
                    </a:p>
                    <a:p>
                      <a:r>
                        <a:rPr lang="en-US" sz="1000" dirty="0"/>
                        <a:t>The GRCP should provide an indicative date when the switch of retailer is due to take place. </a:t>
                      </a:r>
                    </a:p>
                    <a:p>
                      <a:endParaRPr lang="en-US" sz="1000" dirty="0"/>
                    </a:p>
                    <a:p>
                      <a:r>
                        <a:rPr lang="en-US" sz="1000" dirty="0"/>
                        <a:t>The GRCP should inform the LRCP of any date changes. </a:t>
                      </a:r>
                    </a:p>
                    <a:p>
                      <a:endParaRPr lang="en-US" sz="1000" dirty="0"/>
                    </a:p>
                    <a:p>
                      <a:r>
                        <a:rPr lang="en-US" sz="1000" dirty="0"/>
                        <a:t>If an order is placed after 6 months from the SOR being generated, the LRCP may reject the order and the GRCP will need to perform another match request to start the process again. </a:t>
                      </a:r>
                    </a:p>
                    <a:p>
                      <a:endParaRPr lang="en-US" sz="1000" dirty="0"/>
                    </a:p>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solidFill>
                            <a:schemeClr val="tx1"/>
                          </a:solidFill>
                        </a:rPr>
                        <a:t>A limit is required to ensure orders are not left open ended. </a:t>
                      </a:r>
                    </a:p>
                    <a:p>
                      <a:endParaRPr lang="en-GB" sz="1000" dirty="0">
                        <a:solidFill>
                          <a:schemeClr val="tx1"/>
                        </a:solidFill>
                      </a:endParaRPr>
                    </a:p>
                    <a:p>
                      <a:r>
                        <a:rPr lang="en-GB" sz="1000" dirty="0">
                          <a:solidFill>
                            <a:schemeClr val="tx1"/>
                          </a:solidFill>
                        </a:rPr>
                        <a:t>By taking this approach, this means retailers don’t’ need to complete or validate a customer match for each service switch required if performed incrementally.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48051"/>
                  </a:ext>
                </a:extLst>
              </a:tr>
            </a:tbl>
          </a:graphicData>
        </a:graphic>
      </p:graphicFrame>
    </p:spTree>
    <p:extLst>
      <p:ext uri="{BB962C8B-B14F-4D97-AF65-F5344CB8AC3E}">
        <p14:creationId xmlns:p14="http://schemas.microsoft.com/office/powerpoint/2010/main" val="3788029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9;p4">
            <a:extLst>
              <a:ext uri="{FF2B5EF4-FFF2-40B4-BE49-F238E27FC236}">
                <a16:creationId xmlns:a16="http://schemas.microsoft.com/office/drawing/2014/main" id="{E8B56FC3-034E-AD38-E478-F276A8199AC5}"/>
              </a:ext>
            </a:extLst>
          </p:cNvPr>
          <p:cNvSpPr txBox="1">
            <a:spLocks/>
          </p:cNvSpPr>
          <p:nvPr/>
        </p:nvSpPr>
        <p:spPr>
          <a:xfrm>
            <a:off x="649995" y="152400"/>
            <a:ext cx="8972553" cy="526961"/>
          </a:xfrm>
          <a:prstGeom prst="rect">
            <a:avLst/>
          </a:prstGeom>
          <a:noFill/>
          <a:ln>
            <a:noFill/>
          </a:ln>
        </p:spPr>
        <p:txBody>
          <a:bodyPr spcFirstLastPara="1" wrap="square" lIns="91425" tIns="45700" rIns="91425" bIns="45700" anchor="b" anchorCtr="0">
            <a:normAutofit lnSpcReduction="1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1146"/>
              </a:buClr>
              <a:buSzPts val="4400"/>
            </a:pPr>
            <a:r>
              <a:rPr lang="en-US" sz="3200" dirty="0">
                <a:solidFill>
                  <a:srgbClr val="001146"/>
                </a:solidFill>
              </a:rPr>
              <a:t>GPLB Switching: Proposed Process Rationale</a:t>
            </a:r>
            <a:endParaRPr lang="en-US" sz="3200" dirty="0">
              <a:solidFill>
                <a:srgbClr val="000926"/>
              </a:solidFill>
            </a:endParaRPr>
          </a:p>
        </p:txBody>
      </p:sp>
      <p:graphicFrame>
        <p:nvGraphicFramePr>
          <p:cNvPr id="5" name="Table 5">
            <a:extLst>
              <a:ext uri="{FF2B5EF4-FFF2-40B4-BE49-F238E27FC236}">
                <a16:creationId xmlns:a16="http://schemas.microsoft.com/office/drawing/2014/main" id="{DDEC0459-A61B-FE4B-4E46-9F30840282B0}"/>
              </a:ext>
            </a:extLst>
          </p:cNvPr>
          <p:cNvGraphicFramePr>
            <a:graphicFrameLocks noGrp="1"/>
          </p:cNvGraphicFramePr>
          <p:nvPr>
            <p:extLst>
              <p:ext uri="{D42A27DB-BD31-4B8C-83A1-F6EECF244321}">
                <p14:modId xmlns:p14="http://schemas.microsoft.com/office/powerpoint/2010/main" val="2141369129"/>
              </p:ext>
            </p:extLst>
          </p:nvPr>
        </p:nvGraphicFramePr>
        <p:xfrm>
          <a:off x="636494" y="742810"/>
          <a:ext cx="10993054" cy="5669280"/>
        </p:xfrm>
        <a:graphic>
          <a:graphicData uri="http://schemas.openxmlformats.org/drawingml/2006/table">
            <a:tbl>
              <a:tblPr firstRow="1" bandRow="1">
                <a:tableStyleId>{5C22544A-7EE6-4342-B048-85BDC9FD1C3A}</a:tableStyleId>
              </a:tblPr>
              <a:tblGrid>
                <a:gridCol w="1068497">
                  <a:extLst>
                    <a:ext uri="{9D8B030D-6E8A-4147-A177-3AD203B41FA5}">
                      <a16:colId xmlns:a16="http://schemas.microsoft.com/office/drawing/2014/main" val="178534621"/>
                    </a:ext>
                  </a:extLst>
                </a:gridCol>
                <a:gridCol w="5559409">
                  <a:extLst>
                    <a:ext uri="{9D8B030D-6E8A-4147-A177-3AD203B41FA5}">
                      <a16:colId xmlns:a16="http://schemas.microsoft.com/office/drawing/2014/main" val="2463820642"/>
                    </a:ext>
                  </a:extLst>
                </a:gridCol>
                <a:gridCol w="4365148">
                  <a:extLst>
                    <a:ext uri="{9D8B030D-6E8A-4147-A177-3AD203B41FA5}">
                      <a16:colId xmlns:a16="http://schemas.microsoft.com/office/drawing/2014/main" val="352403228"/>
                    </a:ext>
                  </a:extLst>
                </a:gridCol>
              </a:tblGrid>
              <a:tr h="398533">
                <a:tc>
                  <a:txBody>
                    <a:bodyPr/>
                    <a:lstStyle/>
                    <a:p>
                      <a:r>
                        <a:rPr lang="en-GB" sz="1000" b="0" dirty="0">
                          <a:solidFill>
                            <a:schemeClr val="tx1"/>
                          </a:solidFill>
                        </a:rPr>
                        <a:t>Day of switch message (trigger)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The GRCP has provisioned the new service and billing commences.  </a:t>
                      </a:r>
                    </a:p>
                    <a:p>
                      <a:endParaRPr lang="en-GB" sz="1000" b="0" dirty="0">
                        <a:solidFill>
                          <a:schemeClr val="tx1"/>
                        </a:solidFill>
                      </a:endParaRPr>
                    </a:p>
                    <a:p>
                      <a:r>
                        <a:rPr lang="en-GB" sz="1000" b="0" dirty="0">
                          <a:solidFill>
                            <a:schemeClr val="tx1"/>
                          </a:solidFill>
                        </a:rPr>
                        <a:t>The GRCP will send a trigger message to cease the services in the SOR (they may do this incrementally if a complex switch). </a:t>
                      </a:r>
                    </a:p>
                    <a:p>
                      <a:endParaRPr lang="en-GB" sz="1000" b="0" dirty="0">
                        <a:solidFill>
                          <a:schemeClr val="tx1"/>
                        </a:solidFill>
                      </a:endParaRPr>
                    </a:p>
                    <a:p>
                      <a:r>
                        <a:rPr lang="en-GB" sz="1000" b="0" dirty="0">
                          <a:solidFill>
                            <a:schemeClr val="tx1"/>
                          </a:solidFill>
                        </a:rPr>
                        <a:t>The LRCP will return a message to the GRCP to acknowledge the trigger has been received and will be completed. </a:t>
                      </a:r>
                    </a:p>
                    <a:p>
                      <a:endParaRPr lang="en-GB" sz="1000" b="0" dirty="0">
                        <a:solidFill>
                          <a:schemeClr val="tx1"/>
                        </a:solidFill>
                      </a:endParaRPr>
                    </a:p>
                    <a:p>
                      <a:r>
                        <a:rPr lang="en-GB" sz="1000" b="0" dirty="0">
                          <a:solidFill>
                            <a:schemeClr val="tx1"/>
                          </a:solidFill>
                        </a:rPr>
                        <a:t>The acknowledgement to the GRCP should be sent within 1 working day. </a:t>
                      </a:r>
                    </a:p>
                    <a:p>
                      <a:endParaRPr lang="en-GB" sz="1000" b="0" dirty="0">
                        <a:solidFill>
                          <a:schemeClr val="tx1"/>
                        </a:solidFill>
                      </a:endParaRPr>
                    </a:p>
                    <a:p>
                      <a:r>
                        <a:rPr lang="en-GB" sz="1000" b="0" dirty="0">
                          <a:solidFill>
                            <a:schemeClr val="tx1"/>
                          </a:solidFill>
                        </a:rPr>
                        <a:t>The LRCP will either issue the customer with a final bill or notify the customer of amendments to their bill if some services remain.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00" b="0" dirty="0">
                          <a:solidFill>
                            <a:schemeClr val="tx1"/>
                          </a:solidFill>
                        </a:rPr>
                        <a:t>The GRCP needs to confirm when a service is ready to be ceased because there will be some instances where a customer requires a period of dual running. </a:t>
                      </a:r>
                    </a:p>
                    <a:p>
                      <a:endParaRPr lang="en-GB" sz="1000" b="0" dirty="0">
                        <a:solidFill>
                          <a:schemeClr val="tx1"/>
                        </a:solidFill>
                      </a:endParaRPr>
                    </a:p>
                    <a:p>
                      <a:r>
                        <a:rPr lang="en-GB" sz="1000" b="0" dirty="0">
                          <a:solidFill>
                            <a:schemeClr val="tx1"/>
                          </a:solidFill>
                        </a:rPr>
                        <a:t>The GRCP requires acknowledgement from the LRCP to support keeping the customer informed and to avoid chasing the LRCP unnecessarily. </a:t>
                      </a:r>
                    </a:p>
                    <a:p>
                      <a:endParaRPr lang="en-GB" sz="1000" dirty="0">
                        <a:solidFill>
                          <a:schemeClr val="tx1"/>
                        </a:solidFill>
                      </a:endParaRPr>
                    </a:p>
                    <a:p>
                      <a:endParaRPr lang="en-GB" sz="1000" dirty="0">
                        <a:solidFill>
                          <a:schemeClr val="tx1"/>
                        </a:solidFill>
                      </a:endParaRPr>
                    </a:p>
                    <a:p>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2473601"/>
                  </a:ext>
                </a:extLst>
              </a:tr>
              <a:tr h="857895">
                <a:tc>
                  <a:txBody>
                    <a:bodyPr/>
                    <a:lstStyle/>
                    <a:p>
                      <a:r>
                        <a:rPr lang="en-GB" sz="1000" dirty="0"/>
                        <a:t>Time Expired</a:t>
                      </a:r>
                    </a:p>
                    <a:p>
                      <a:endParaRPr lang="en-GB" sz="1000" dirty="0"/>
                    </a:p>
                    <a:p>
                      <a:endParaRPr lang="en-GB" sz="1000" dirty="0"/>
                    </a:p>
                    <a:p>
                      <a:endParaRPr lang="en-GB" sz="1000" dirty="0"/>
                    </a:p>
                    <a:p>
                      <a:endParaRPr lang="en-GB" sz="1000" dirty="0"/>
                    </a:p>
                    <a:p>
                      <a:endParaRPr lang="en-GB" sz="1000" dirty="0"/>
                    </a:p>
                    <a:p>
                      <a:r>
                        <a:rPr lang="en-GB" sz="1000" dirty="0"/>
                        <a:t>Cancel Own</a:t>
                      </a:r>
                    </a:p>
                    <a:p>
                      <a:endParaRPr lang="en-GB" sz="1000" dirty="0"/>
                    </a:p>
                    <a:p>
                      <a:endParaRPr lang="en-GB" sz="1000" dirty="0"/>
                    </a:p>
                    <a:p>
                      <a:endParaRPr lang="en-GB" sz="1000" dirty="0"/>
                    </a:p>
                    <a:p>
                      <a:r>
                        <a:rPr lang="en-GB" sz="1000" dirty="0">
                          <a:solidFill>
                            <a:schemeClr val="accent2">
                              <a:lumMod val="75000"/>
                            </a:schemeClr>
                          </a:solidFill>
                        </a:rPr>
                        <a:t>Dispute Process</a:t>
                      </a:r>
                    </a:p>
                    <a:p>
                      <a:endParaRPr lang="en-GB" sz="1000" dirty="0"/>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dirty="0"/>
                        <a:t>If after 31 days of the indicated switch due date, their has been no date change or trigger, the LRCP can send a time expired message and if the GRCP wishes to continue, they will need to perform another match to start the  process again.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0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0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0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000" dirty="0">
                          <a:solidFill>
                            <a:schemeClr val="tx1"/>
                          </a:solidFill>
                        </a:rPr>
                        <a:t>A GRCP can generate a cancel own message to the LRCP in scenarios such as customer has changed their mind. </a:t>
                      </a:r>
                    </a:p>
                    <a:p>
                      <a:endParaRPr lang="en-GB" sz="1000" dirty="0"/>
                    </a:p>
                    <a:p>
                      <a:endParaRPr lang="en-GB" sz="1000" dirty="0"/>
                    </a:p>
                    <a:p>
                      <a:pPr rtl="0"/>
                      <a:r>
                        <a:rPr lang="en-GB" sz="1000" dirty="0">
                          <a:effectLst/>
                        </a:rPr>
                        <a:t>The LRCP may raise a message to dispute a switch with the GRCP to flag an issue with the validity of a switch if any of the following applies:</a:t>
                      </a:r>
                    </a:p>
                    <a:p>
                      <a:pPr rtl="0"/>
                      <a:r>
                        <a:rPr lang="en-GB" sz="1000" dirty="0"/>
                        <a:t>1. The LRCP is comfortable that the end customer has exhausted attempts to resolve the issues with the Gaining Retail CP directly, for example where the end customer disputes a sale or consent being given, or,</a:t>
                      </a:r>
                    </a:p>
                    <a:p>
                      <a:pPr rtl="0"/>
                      <a:r>
                        <a:rPr lang="en-GB" sz="1000" dirty="0"/>
                        <a:t>2. Cancellation action has not been taken following a reasonable period or after multiple requests.</a:t>
                      </a:r>
                    </a:p>
                    <a:p>
                      <a:pPr rtl="0"/>
                      <a:r>
                        <a:rPr lang="en-GB" sz="1000" dirty="0"/>
                        <a:t>3. The customer has no relationship with the GRCP in instances, for example, where a business partnership has broken down.  Note that if a different colleague without the same group initiated the switch, this should be addressed internally by the end user and direct contact with the GRCP.</a:t>
                      </a:r>
                    </a:p>
                    <a:p>
                      <a:pPr rtl="0"/>
                      <a:r>
                        <a:rPr lang="en-GB" sz="1000" dirty="0"/>
                        <a:t>4. Erroneous transfer. </a:t>
                      </a:r>
                    </a:p>
                    <a:p>
                      <a:pPr rtl="0"/>
                      <a:r>
                        <a:rPr lang="en-GB" sz="1000" dirty="0"/>
                        <a:t>Note. The dispute process is a messaging function and does not physically prevent the switch from progressing.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solidFill>
                            <a:schemeClr val="tx1"/>
                          </a:solidFill>
                        </a:rPr>
                        <a:t>If we don’t have an expiration of the order, this could result in switch orders never closing. Time expired prevents open ended switch orders within the LRCP’s systems.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solidFill>
                            <a:schemeClr val="tx1"/>
                          </a:solidFill>
                        </a:rPr>
                        <a:t>Customers may have changed their mind, therefore this will support a future switch and this may be required as cancel other has been removed from switching journeys.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solidFill>
                            <a:schemeClr val="tx1"/>
                          </a:solidFill>
                        </a:rPr>
                        <a:t>To support end users for genuine erroneous transfer scenarios, without frustrating the process.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solidFill>
                            <a:schemeClr val="tx1"/>
                          </a:solidFill>
                        </a:rPr>
                        <a:t>This is a standard way for industry to communicate with GRCPs when a valid dispute is raised.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dirty="0">
                        <a:solidFill>
                          <a:schemeClr val="tx1"/>
                        </a:solidFil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solidFill>
                            <a:schemeClr val="tx1"/>
                          </a:solidFill>
                        </a:rPr>
                        <a:t>Acknowledgements from GRCP should be within 4 working hours and retailers should work together to resolve the dispute.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1506403"/>
                  </a:ext>
                </a:extLst>
              </a:tr>
            </a:tbl>
          </a:graphicData>
        </a:graphic>
      </p:graphicFrame>
    </p:spTree>
    <p:extLst>
      <p:ext uri="{BB962C8B-B14F-4D97-AF65-F5344CB8AC3E}">
        <p14:creationId xmlns:p14="http://schemas.microsoft.com/office/powerpoint/2010/main" val="1675602771"/>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600F074AB7DF4B996AD8484BDAA676" ma:contentTypeVersion="17" ma:contentTypeDescription="Create a new document." ma:contentTypeScope="" ma:versionID="f153382515e087c538066274b805e441">
  <xsd:schema xmlns:xsd="http://www.w3.org/2001/XMLSchema" xmlns:xs="http://www.w3.org/2001/XMLSchema" xmlns:p="http://schemas.microsoft.com/office/2006/metadata/properties" xmlns:ns3="ed2f4187-2907-4984-834b-b312651ceeb2" xmlns:ns4="573653e7-da32-4efd-836c-b0e632c4196a" targetNamespace="http://schemas.microsoft.com/office/2006/metadata/properties" ma:root="true" ma:fieldsID="e3573fc06f97e411f583e34d5545c629" ns3:_="" ns4:_="">
    <xsd:import namespace="ed2f4187-2907-4984-834b-b312651ceeb2"/>
    <xsd:import namespace="573653e7-da32-4efd-836c-b0e632c4196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f4187-2907-4984-834b-b312651ce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73653e7-da32-4efd-836c-b0e632c4196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d2f4187-2907-4984-834b-b312651ceeb2" xsi:nil="true"/>
  </documentManagement>
</p:properties>
</file>

<file path=customXml/itemProps1.xml><?xml version="1.0" encoding="utf-8"?>
<ds:datastoreItem xmlns:ds="http://schemas.openxmlformats.org/officeDocument/2006/customXml" ds:itemID="{D92BFBB8-7FBB-4E8E-9839-14001AD90907}">
  <ds:schemaRefs>
    <ds:schemaRef ds:uri="http://schemas.microsoft.com/sharepoint/v3/contenttype/forms"/>
  </ds:schemaRefs>
</ds:datastoreItem>
</file>

<file path=customXml/itemProps2.xml><?xml version="1.0" encoding="utf-8"?>
<ds:datastoreItem xmlns:ds="http://schemas.openxmlformats.org/officeDocument/2006/customXml" ds:itemID="{806E5DF1-ADF3-4F4C-8312-1B2B3F92DD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2f4187-2907-4984-834b-b312651ceeb2"/>
    <ds:schemaRef ds:uri="573653e7-da32-4efd-836c-b0e632c419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EAF7969-FBCC-4A20-98EA-130048EB69C5}">
  <ds:schemaRefs>
    <ds:schemaRef ds:uri="ed2f4187-2907-4984-834b-b312651ceeb2"/>
    <ds:schemaRef ds:uri="http://www.w3.org/XML/1998/namespace"/>
    <ds:schemaRef ds:uri="http://schemas.microsoft.com/office/2006/metadata/properties"/>
    <ds:schemaRef ds:uri="http://schemas.openxmlformats.org/package/2006/metadata/core-properties"/>
    <ds:schemaRef ds:uri="http://purl.org/dc/dcmitype/"/>
    <ds:schemaRef ds:uri="573653e7-da32-4efd-836c-b0e632c4196a"/>
    <ds:schemaRef ds:uri="http://schemas.microsoft.com/office/2006/documentManagement/types"/>
    <ds:schemaRef ds:uri="http://schemas.microsoft.com/office/infopath/2007/PartnerControl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81779</TotalTime>
  <Words>2670</Words>
  <Application>Microsoft Office PowerPoint</Application>
  <PresentationFormat>Widescreen</PresentationFormat>
  <Paragraphs>200</Paragraphs>
  <Slides>7</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office theme</vt:lpstr>
      <vt:lpstr>office theme</vt:lpstr>
      <vt:lpstr>Gaining Provider Led Business Switching Proposal to Industry   Document Release Approach   4th April 2023  (further edits 01/02/2024) </vt:lpstr>
      <vt:lpstr>GPLB SG - Document Release Approach TBA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Gaining Provider Led Business Steering Group meeting with Ofcom  Tuesday 1st November 2022</dc:title>
  <dc:creator>M Corcoran</dc:creator>
  <cp:lastModifiedBy>Melanie Buckley</cp:lastModifiedBy>
  <cp:revision>48</cp:revision>
  <dcterms:created xsi:type="dcterms:W3CDTF">2022-10-25T12:23:50Z</dcterms:created>
  <dcterms:modified xsi:type="dcterms:W3CDTF">2024-05-22T17:23:56Z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0x01010040600F074AB7DF4B996AD8484BDAA676</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SIP_Label_f45eeeb4-d9f6-46e5-a969-877a150077e7_Enabled">
    <vt:lpwstr>true</vt:lpwstr>
  </property>
  <property fmtid="{D5CDD505-2E9C-101B-9397-08002B2CF9AE}" pid="8" name="MSIP_Label_f45eeeb4-d9f6-46e5-a969-877a150077e7_SetDate">
    <vt:lpwstr>2023-03-13T18:54:17Z</vt:lpwstr>
  </property>
  <property fmtid="{D5CDD505-2E9C-101B-9397-08002B2CF9AE}" pid="9" name="MSIP_Label_f45eeeb4-d9f6-46e5-a969-877a150077e7_Method">
    <vt:lpwstr>Standard</vt:lpwstr>
  </property>
  <property fmtid="{D5CDD505-2E9C-101B-9397-08002B2CF9AE}" pid="10" name="MSIP_Label_f45eeeb4-d9f6-46e5-a969-877a150077e7_Name">
    <vt:lpwstr>f45eeeb4-d9f6-46e5-a969-877a150077e7</vt:lpwstr>
  </property>
  <property fmtid="{D5CDD505-2E9C-101B-9397-08002B2CF9AE}" pid="11" name="MSIP_Label_f45eeeb4-d9f6-46e5-a969-877a150077e7_SiteId">
    <vt:lpwstr>d481b612-8d2a-409f-9738-9508185d1a50</vt:lpwstr>
  </property>
  <property fmtid="{D5CDD505-2E9C-101B-9397-08002B2CF9AE}" pid="12" name="MSIP_Label_f45eeeb4-d9f6-46e5-a969-877a150077e7_ActionId">
    <vt:lpwstr>99429d59-c5c4-4e05-8a88-b6d788261074</vt:lpwstr>
  </property>
  <property fmtid="{D5CDD505-2E9C-101B-9397-08002B2CF9AE}" pid="13" name="MSIP_Label_f45eeeb4-d9f6-46e5-a969-877a150077e7_ContentBits">
    <vt:lpwstr>2</vt:lpwstr>
  </property>
</Properties>
</file>